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2192000" cy="6858000"/>
  <p:notesSz cx="6858000" cy="9144000"/>
  <p:embeddedFontLst>
    <p:embeddedFont>
      <p:font charset="-122" panose="020B0200000000000000" pitchFamily="34" typeface="Noto Sans SC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fonts/font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3.jpeg" Type="http://schemas.openxmlformats.org/officeDocument/2006/relationships/image"/><Relationship Id="rId4" Target="../media/image14.jpeg" Type="http://schemas.openxmlformats.org/officeDocument/2006/relationships/image"/><Relationship Id="rId5" Target="../media/image15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8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9.png" Type="http://schemas.openxmlformats.org/officeDocument/2006/relationships/image"/><Relationship Id="rId4" Target="../media/image20.jpeg" Type="http://schemas.openxmlformats.org/officeDocument/2006/relationships/image"/><Relationship Id="rId5" Target="../media/image21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4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7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8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jpe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62838" y="1696878"/>
            <a:ext cx="7793796" cy="2627671"/>
          </a:xfrm>
          <a:prstGeom prst="rect">
            <a:avLst/>
          </a:prstGeom>
          <a:ln/>
        </p:spPr>
        <p:txBody>
          <a:bodyPr anchor="t" rtlCol="false" lIns="91440" rIns="91440" tIns="45720" bIns="45720" anchorCtr="false" vert="horz" wrap="square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b="true" sz="4950">
                <a:solidFill>
                  <a:srgbClr val="1F2025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Docker镜像规范制作与安全部署实践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62838" y="4558330"/>
            <a:ext cx="3135630" cy="516864"/>
          </a:xfrm>
          <a:prstGeom prst="rect">
            <a:avLst/>
          </a:prstGeom>
          <a:ln/>
        </p:spPr>
        <p:txBody>
          <a:bodyPr anchor="ctr" rtlCol="false" lIns="91440" rIns="91440" tIns="45720" bIns="45720" anchorCtr="false" vert="horz" wrap="square">
            <a:norm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2325">
                <a:solidFill>
                  <a:srgbClr val="000000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汇报人：文小库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62838" y="5155889"/>
            <a:ext cx="3135630" cy="516864"/>
          </a:xfrm>
          <a:prstGeom prst="rect">
            <a:avLst/>
          </a:prstGeom>
          <a:ln/>
        </p:spPr>
        <p:txBody>
          <a:bodyPr anchor="ctr" rtlCol="false" lIns="91440" rIns="91440" tIns="45720" bIns="45720" anchorCtr="false" vert="horz" wrap="square">
            <a:norm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2325">
                <a:solidFill>
                  <a:srgbClr val="000000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2025-04-02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76687" y="1256209"/>
            <a:ext cx="3308352" cy="3640782"/>
          </a:xfrm>
          <a:prstGeom prst="rect">
            <a:avLst/>
          </a:prstGeom>
          <a:solidFill>
            <a:schemeClr val="lt2">
              <a:alpha val="100000"/>
            </a:schemeClr>
          </a:solidFill>
          <a:ln/>
        </p:spPr>
      </p:sp>
      <p:sp>
        <p:nvSpPr>
          <p:cNvPr name="TextBox 3" id="3"/>
          <p:cNvSpPr txBox="true"/>
          <p:nvPr/>
        </p:nvSpPr>
        <p:spPr>
          <a:xfrm rot="0">
            <a:off x="802113" y="1434529"/>
            <a:ext cx="2857500" cy="447675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软件入库流程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20970" y="1909320"/>
            <a:ext cx="3219785" cy="2592766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当所需依赖软件不在版本火车中时，需按照公司或团队的软件入库流程提交申请，包括软件名称、版本号、用途说明、安全性评估报告等，确保软件来源合法且安全。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76023" y="265328"/>
            <a:ext cx="11239500" cy="914400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300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如果版本火车没有此软件则软件入库申请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100000"/>
          </a:blip>
          <a:srcRect l="9506" r="9506"/>
          <a:stretch>
            <a:fillRect/>
          </a:stretch>
        </p:blipFill>
        <p:spPr>
          <a:xfrm rot="0">
            <a:off x="570387" y="4616836"/>
            <a:ext cx="3320950" cy="1756392"/>
          </a:xfrm>
          <a:prstGeom prst="rect">
            <a:avLst/>
          </a:prstGeom>
        </p:spPr>
      </p:pic>
      <p:sp>
        <p:nvSpPr>
          <p:cNvPr name="AutoShape 7" id="7"/>
          <p:cNvSpPr/>
          <p:nvPr/>
        </p:nvSpPr>
        <p:spPr>
          <a:xfrm rot="0">
            <a:off x="4413022" y="2732446"/>
            <a:ext cx="3308352" cy="3640782"/>
          </a:xfrm>
          <a:prstGeom prst="rect">
            <a:avLst/>
          </a:prstGeom>
          <a:solidFill>
            <a:schemeClr val="lt2">
              <a:alpha val="100000"/>
            </a:schemeClr>
          </a:solidFill>
          <a:ln/>
        </p:spPr>
      </p:sp>
      <p:sp>
        <p:nvSpPr>
          <p:cNvPr name="TextBox 8" id="8"/>
          <p:cNvSpPr txBox="true"/>
          <p:nvPr/>
        </p:nvSpPr>
        <p:spPr>
          <a:xfrm rot="0">
            <a:off x="4638448" y="3162514"/>
            <a:ext cx="2857500" cy="447675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内部审批与验证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457306" y="3649390"/>
            <a:ext cx="3219785" cy="2592766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提交入库申请后，需经过内部技术团队和安全团队的审批，验证软件的合规性、稳定性以及潜在风险，确保其符合公司技术栈和安全标准。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alphaModFix amt="100000"/>
          </a:blip>
          <a:srcRect l="18487" r="18487"/>
          <a:stretch>
            <a:fillRect/>
          </a:stretch>
        </p:blipFill>
        <p:spPr>
          <a:xfrm rot="0">
            <a:off x="4406723" y="1256209"/>
            <a:ext cx="3320950" cy="1756392"/>
          </a:xfrm>
          <a:prstGeom prst="rect">
            <a:avLst/>
          </a:prstGeom>
        </p:spPr>
      </p:pic>
      <p:sp>
        <p:nvSpPr>
          <p:cNvPr name="AutoShape 11" id="11"/>
          <p:cNvSpPr/>
          <p:nvPr/>
        </p:nvSpPr>
        <p:spPr>
          <a:xfrm rot="0">
            <a:off x="8289006" y="1256209"/>
            <a:ext cx="3308352" cy="3640782"/>
          </a:xfrm>
          <a:prstGeom prst="rect">
            <a:avLst/>
          </a:prstGeom>
          <a:solidFill>
            <a:schemeClr val="lt2">
              <a:alpha val="100000"/>
            </a:schemeClr>
          </a:solidFill>
          <a:ln/>
        </p:spPr>
      </p:sp>
      <p:sp>
        <p:nvSpPr>
          <p:cNvPr name="TextBox 12" id="12"/>
          <p:cNvSpPr txBox="true"/>
          <p:nvPr/>
        </p:nvSpPr>
        <p:spPr>
          <a:xfrm rot="0">
            <a:off x="8514431" y="1434529"/>
            <a:ext cx="2857500" cy="447675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版本管理与更新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333289" y="1924249"/>
            <a:ext cx="3219785" cy="2592766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入库的软件需纳入统一的版本管理系统中，定期检查更新，确保使用最新稳定版本，避免因版本过旧导致的安全漏洞或功能缺陷。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5">
            <a:alphaModFix amt="100000"/>
          </a:blip>
          <a:srcRect t="18267" b="18267"/>
          <a:stretch>
            <a:fillRect/>
          </a:stretch>
        </p:blipFill>
        <p:spPr>
          <a:xfrm rot="0">
            <a:off x="8282707" y="4616837"/>
            <a:ext cx="3320950" cy="175639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35608" y="2016730"/>
            <a:ext cx="3086955" cy="1522429"/>
          </a:xfrm>
          <a:prstGeom prst="rect">
            <a:avLst/>
          </a:prstGeom>
          <a:ln/>
        </p:spPr>
        <p:txBody>
          <a:bodyPr anchor="ctr" rtlCol="false" lIns="91440" rIns="91440" tIns="45720" bIns="45720" anchorCtr="false" vert="horz" wrap="square">
            <a:norm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b="true" sz="8025">
                <a:solidFill>
                  <a:srgbClr val="505FF2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PART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62204" y="3445098"/>
            <a:ext cx="9667591" cy="1587780"/>
          </a:xfrm>
          <a:prstGeom prst="rect">
            <a:avLst/>
          </a:prstGeom>
          <a:ln/>
        </p:spPr>
        <p:txBody>
          <a:bodyPr anchor="t" rtlCol="false" lIns="91440" rIns="91440" tIns="45720" bIns="45720" anchorCtr="false" vert="horz" wrap="square">
            <a:normAutofit/>
          </a:bodyPr>
          <a:lstStyle/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b="true" sz="4275">
                <a:solidFill>
                  <a:srgbClr val="152815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ArtGet下载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205648" y="2016730"/>
            <a:ext cx="4297680" cy="1522429"/>
          </a:xfrm>
          <a:prstGeom prst="rect">
            <a:avLst/>
          </a:prstGeom>
          <a:ln/>
        </p:spPr>
        <p:txBody>
          <a:bodyPr anchor="ctr" rtlCol="false" lIns="91440" rIns="91440" tIns="45720" bIns="45720" anchorCtr="false" vert="horz" wrap="square">
            <a:normAutofit/>
          </a:bodyPr>
          <a:lstStyle/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b="true" sz="8025">
                <a:solidFill>
                  <a:srgbClr val="505FF2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03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100000"/>
          </a:blip>
          <a:srcRect l="34162" r="34162"/>
          <a:stretch>
            <a:fillRect/>
          </a:stretch>
        </p:blipFill>
        <p:spPr>
          <a:xfrm rot="0">
            <a:off x="640619" y="1239230"/>
            <a:ext cx="2397494" cy="504477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76023" y="265328"/>
            <a:ext cx="11239500" cy="942975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b="true" sz="300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根据xml文件进行依赖软件的下载并放入指定位置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2651850" y="4787018"/>
            <a:ext cx="701468" cy="550104"/>
          </a:xfrm>
          <a:prstGeom prst="rect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AutoShape 5" id="5"/>
          <p:cNvSpPr/>
          <p:nvPr/>
        </p:nvSpPr>
        <p:spPr>
          <a:xfrm rot="0">
            <a:off x="2651850" y="3018088"/>
            <a:ext cx="701468" cy="550104"/>
          </a:xfrm>
          <a:prstGeom prst="rect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AutoShape 6" id="6"/>
          <p:cNvSpPr/>
          <p:nvPr/>
        </p:nvSpPr>
        <p:spPr>
          <a:xfrm rot="0">
            <a:off x="2651850" y="1237957"/>
            <a:ext cx="701468" cy="550104"/>
          </a:xfrm>
          <a:prstGeom prst="rect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TextBox 7" id="7"/>
          <p:cNvSpPr txBox="true"/>
          <p:nvPr/>
        </p:nvSpPr>
        <p:spPr>
          <a:xfrm rot="0">
            <a:off x="3729047" y="1165346"/>
            <a:ext cx="6286500" cy="695325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确保依赖完整性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29047" y="1788061"/>
            <a:ext cx="8249905" cy="1081445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425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通过解析xml文件，能够准确地获取项目所需的所有依赖软件，避免因缺少依赖而导致构建失败或运行时错误。</a:t>
            </a:r>
          </a:p>
        </p:txBody>
      </p:sp>
      <p:sp>
        <p:nvSpPr>
          <p:cNvPr name="AutoShape 9" id="9"/>
          <p:cNvSpPr/>
          <p:nvPr/>
        </p:nvSpPr>
        <p:spPr>
          <a:xfrm rot="0">
            <a:off x="3086434" y="4787018"/>
            <a:ext cx="550104" cy="550104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AutoShape 10" id="10"/>
          <p:cNvSpPr/>
          <p:nvPr/>
        </p:nvSpPr>
        <p:spPr>
          <a:xfrm rot="0">
            <a:off x="2368630" y="4787018"/>
            <a:ext cx="550104" cy="550104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AutoShape 11" id="11"/>
          <p:cNvSpPr/>
          <p:nvPr/>
        </p:nvSpPr>
        <p:spPr>
          <a:xfrm rot="0">
            <a:off x="3086434" y="3018088"/>
            <a:ext cx="550104" cy="550104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AutoShape 12" id="12"/>
          <p:cNvSpPr/>
          <p:nvPr/>
        </p:nvSpPr>
        <p:spPr>
          <a:xfrm rot="0">
            <a:off x="2368630" y="3018088"/>
            <a:ext cx="550104" cy="550104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AutoShape 13" id="13"/>
          <p:cNvSpPr/>
          <p:nvPr/>
        </p:nvSpPr>
        <p:spPr>
          <a:xfrm rot="0">
            <a:off x="3086434" y="1237957"/>
            <a:ext cx="550104" cy="550104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AutoShape 14" id="14"/>
          <p:cNvSpPr/>
          <p:nvPr/>
        </p:nvSpPr>
        <p:spPr>
          <a:xfrm rot="0">
            <a:off x="2368630" y="1237957"/>
            <a:ext cx="550104" cy="550104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TextBox 15" id="15"/>
          <p:cNvSpPr txBox="true"/>
          <p:nvPr/>
        </p:nvSpPr>
        <p:spPr>
          <a:xfrm rot="0">
            <a:off x="2619589" y="4825850"/>
            <a:ext cx="765990" cy="472440"/>
          </a:xfrm>
          <a:prstGeom prst="rect">
            <a:avLst/>
          </a:prstGeom>
          <a:ln/>
        </p:spPr>
        <p:txBody>
          <a:bodyPr anchor="ctr" rtlCol="false" lIns="91440" rIns="91440" tIns="45720" bIns="45720" anchorCtr="false" vert="horz"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b="true" sz="2325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19589" y="3056920"/>
            <a:ext cx="765990" cy="472440"/>
          </a:xfrm>
          <a:prstGeom prst="rect">
            <a:avLst/>
          </a:prstGeom>
          <a:ln/>
        </p:spPr>
        <p:txBody>
          <a:bodyPr anchor="ctr" rtlCol="false" lIns="91440" rIns="91440" tIns="45720" bIns="45720" anchorCtr="false" vert="horz"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b="true" sz="2325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19589" y="1276789"/>
            <a:ext cx="765990" cy="472440"/>
          </a:xfrm>
          <a:prstGeom prst="rect">
            <a:avLst/>
          </a:prstGeom>
          <a:ln/>
        </p:spPr>
        <p:txBody>
          <a:bodyPr anchor="ctr" rtlCol="false" lIns="91440" rIns="91440" tIns="45720" bIns="45720" anchorCtr="false" vert="horz"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b="true" sz="2325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01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729047" y="2951620"/>
            <a:ext cx="6286500" cy="695325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自动化流程提升效率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729047" y="3574334"/>
            <a:ext cx="8249905" cy="1081445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425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使用ArtGet工具自动下载依赖，减少手动操作的繁琐，提高开发效率和一致性。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729047" y="4737324"/>
            <a:ext cx="6286500" cy="695325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版本控制与兼容性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729047" y="5360039"/>
            <a:ext cx="8249905" cy="1081445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425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通过xml文件明确指定依赖的版本，确保下载的软件与项目需求完全兼容，避免因版本不一致引发的兼容性问题。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35608" y="2016730"/>
            <a:ext cx="3086955" cy="1522429"/>
          </a:xfrm>
          <a:prstGeom prst="rect">
            <a:avLst/>
          </a:prstGeom>
          <a:ln/>
        </p:spPr>
        <p:txBody>
          <a:bodyPr anchor="ctr" rtlCol="false" lIns="91440" rIns="91440" tIns="45720" bIns="45720" anchorCtr="false" vert="horz" wrap="square">
            <a:norm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b="true" sz="8025">
                <a:solidFill>
                  <a:srgbClr val="505FF2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PART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62204" y="3445098"/>
            <a:ext cx="9667591" cy="1587780"/>
          </a:xfrm>
          <a:prstGeom prst="rect">
            <a:avLst/>
          </a:prstGeom>
          <a:ln/>
        </p:spPr>
        <p:txBody>
          <a:bodyPr anchor="t" rtlCol="false" lIns="91440" rIns="91440" tIns="45720" bIns="45720" anchorCtr="false" vert="horz" wrap="square">
            <a:normAutofit/>
          </a:bodyPr>
          <a:lstStyle/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b="true" sz="4275">
                <a:solidFill>
                  <a:srgbClr val="152815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镜像构建关键步骤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205648" y="2016730"/>
            <a:ext cx="4297680" cy="1522429"/>
          </a:xfrm>
          <a:prstGeom prst="rect">
            <a:avLst/>
          </a:prstGeom>
          <a:ln/>
        </p:spPr>
        <p:txBody>
          <a:bodyPr anchor="ctr" rtlCol="false" lIns="91440" rIns="91440" tIns="45720" bIns="45720" anchorCtr="false" vert="horz" wrap="square">
            <a:normAutofit/>
          </a:bodyPr>
          <a:lstStyle/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b="true" sz="8025">
                <a:solidFill>
                  <a:srgbClr val="505FF2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04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6023" y="265328"/>
            <a:ext cx="11239500" cy="914400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300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FROM拉去镜像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r="37888"/>
          <a:stretch>
            <a:fillRect/>
          </a:stretch>
        </p:blipFill>
        <p:spPr>
          <a:xfrm rot="0">
            <a:off x="548374" y="1306384"/>
            <a:ext cx="2540518" cy="484945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340584" y="1688405"/>
            <a:ext cx="8109936" cy="1151241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优先选择官方维护的基础镜像，确保其经过安全验证和稳定性测试，同时根据应用需求选择合适的操作系统版本。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40584" y="1249667"/>
            <a:ext cx="7146070" cy="449970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77000"/>
              </a:lnSpc>
            </a:pPr>
            <a:r>
              <a:rPr lang="en-US" b="true" sz="20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选择基础镜像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34188" y="3389806"/>
            <a:ext cx="8109936" cy="1151241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使用特定的镜像标签而非“latest”标签，以保证构建过程的可重复性和环境一致性。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34188" y="2951068"/>
            <a:ext cx="7146070" cy="449970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77000"/>
              </a:lnSpc>
            </a:pPr>
            <a:r>
              <a:rPr lang="en-US" b="true" sz="20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明确镜像标签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27792" y="5099311"/>
            <a:ext cx="8109936" cy="1151241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检查镜像的签名和来源，确保其来自可信的镜像仓库，避免使用未经验证的第三方镜像，减少安全风险。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27792" y="4660573"/>
            <a:ext cx="7146070" cy="449970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77000"/>
              </a:lnSpc>
            </a:pPr>
            <a:r>
              <a:rPr lang="en-US" b="true" sz="20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验证镜像来源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3731" y="1707455"/>
            <a:ext cx="8109936" cy="1151241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在复制文件之前，合理规划文件结构，确保源文件和目标路径的清晰对应，避免文件混乱或遗漏。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 rot="0">
            <a:off x="8969009" y="1328023"/>
            <a:ext cx="2420771" cy="488892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76023" y="265328"/>
            <a:ext cx="11239500" cy="914400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300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COPY复制文件到镜像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03731" y="1268717"/>
            <a:ext cx="7146070" cy="449970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77000"/>
              </a:lnSpc>
            </a:pPr>
            <a:r>
              <a:rPr lang="en-US" b="true" sz="20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文件结构规划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7335" y="3427906"/>
            <a:ext cx="8109936" cy="1151241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将文件按功能或依赖关系分层复制到镜像中，例如先复制配置文件，再复制应用程序代码，以提高构建效率。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7335" y="2989168"/>
            <a:ext cx="7146070" cy="449970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77000"/>
              </a:lnSpc>
            </a:pPr>
            <a:r>
              <a:rPr lang="en-US" b="true" sz="20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分层复制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0939" y="5118361"/>
            <a:ext cx="8109936" cy="1151241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在复制文件时，注意设置正确的文件权限，确保容器运行时能够正常访问和执行这些文件。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90939" y="4679623"/>
            <a:ext cx="7146070" cy="449970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77000"/>
              </a:lnSpc>
            </a:pPr>
            <a:r>
              <a:rPr lang="en-US" b="true" sz="20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权限设置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6023" y="265328"/>
            <a:ext cx="11239500" cy="1600200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b="true" sz="300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YUM安装系统级依赖（OpenSSL/Curl/Vim等）同时进行miniconda、ffmpeg等软件的编译安装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592974" y="2169076"/>
            <a:ext cx="3456116" cy="4146148"/>
          </a:xfrm>
          <a:prstGeom prst="roundRect">
            <a:avLst>
              <a:gd fmla="val 7847" name="adj"/>
            </a:avLst>
          </a:prstGeom>
          <a:noFill/>
          <a:ln w="12668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anchor="ctr" rtlCol="false" anchorCtr="false" vert="horz"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  <a:defRPr/>
            </a:pPr>
            <a:endParaRPr lang="en-US" sz="1100"/>
          </a:p>
        </p:txBody>
      </p:sp>
      <p:sp>
        <p:nvSpPr>
          <p:cNvPr name="TextBox 4" id="4"/>
          <p:cNvSpPr txBox="true"/>
          <p:nvPr/>
        </p:nvSpPr>
        <p:spPr>
          <a:xfrm rot="0">
            <a:off x="808710" y="3262443"/>
            <a:ext cx="3024645" cy="579431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依赖管理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3628" y="3601662"/>
            <a:ext cx="3174808" cy="2713563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50000"/>
              </a:lnSpc>
              <a:spcBef>
                <a:spcPts val="375"/>
              </a:spcBef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使用`yum`或`apt-get`安装系统级依赖时，确保安装的软件包版本与应用程序兼容，并清理缓存以减小镜像体积。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100000"/>
          </a:blip>
          <a:srcRect l="1625" r="1625"/>
          <a:stretch>
            <a:fillRect/>
          </a:stretch>
        </p:blipFill>
        <p:spPr>
          <a:xfrm rot="0">
            <a:off x="1583319" y="1656008"/>
            <a:ext cx="1475427" cy="1475427"/>
          </a:xfrm>
          <a:prstGeom prst="ellipse">
            <a:avLst/>
          </a:prstGeom>
        </p:spPr>
      </p:pic>
      <p:sp>
        <p:nvSpPr>
          <p:cNvPr name="AutoShape 7" id="7"/>
          <p:cNvSpPr/>
          <p:nvPr/>
        </p:nvSpPr>
        <p:spPr>
          <a:xfrm rot="0">
            <a:off x="4495337" y="2169076"/>
            <a:ext cx="3456116" cy="4146148"/>
          </a:xfrm>
          <a:prstGeom prst="roundRect">
            <a:avLst>
              <a:gd fmla="val 7847" name="adj"/>
            </a:avLst>
          </a:prstGeom>
          <a:noFill/>
          <a:ln w="12668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anchor="ctr" rtlCol="false" anchorCtr="false" vert="horz"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  <a:defRPr/>
            </a:pPr>
            <a:endParaRPr lang="en-US" sz="1100"/>
          </a:p>
        </p:txBody>
      </p:sp>
      <p:sp>
        <p:nvSpPr>
          <p:cNvPr name="TextBox 8" id="8"/>
          <p:cNvSpPr txBox="true"/>
          <p:nvPr/>
        </p:nvSpPr>
        <p:spPr>
          <a:xfrm rot="0">
            <a:off x="4711072" y="3262443"/>
            <a:ext cx="3024645" cy="579431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编译优化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35991" y="3601662"/>
            <a:ext cx="3174808" cy="2713563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50000"/>
              </a:lnSpc>
              <a:spcBef>
                <a:spcPts val="375"/>
              </a:spcBef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在编译安装`miniconda`和`ffmpeg`等软件时，使用多线程编译和优化编译选项，以加快构建速度并提高软件性能。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alphaModFix amt="100000"/>
          </a:blip>
          <a:srcRect l="28583" r="28583"/>
          <a:stretch>
            <a:fillRect/>
          </a:stretch>
        </p:blipFill>
        <p:spPr>
          <a:xfrm rot="0">
            <a:off x="5485681" y="1656008"/>
            <a:ext cx="1475427" cy="1475427"/>
          </a:xfrm>
          <a:prstGeom prst="ellipse">
            <a:avLst/>
          </a:prstGeom>
        </p:spPr>
      </p:pic>
      <p:sp>
        <p:nvSpPr>
          <p:cNvPr name="AutoShape 11" id="11"/>
          <p:cNvSpPr/>
          <p:nvPr/>
        </p:nvSpPr>
        <p:spPr>
          <a:xfrm rot="0">
            <a:off x="8351496" y="2169076"/>
            <a:ext cx="3456116" cy="4146148"/>
          </a:xfrm>
          <a:prstGeom prst="roundRect">
            <a:avLst>
              <a:gd fmla="val 7847" name="adj"/>
            </a:avLst>
          </a:prstGeom>
          <a:noFill/>
          <a:ln w="12668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anchor="ctr" rtlCol="false" anchorCtr="false" vert="horz"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  <a:defRPr/>
            </a:pPr>
            <a:endParaRPr lang="en-US" sz="1100"/>
          </a:p>
        </p:txBody>
      </p:sp>
      <p:sp>
        <p:nvSpPr>
          <p:cNvPr name="TextBox 12" id="12"/>
          <p:cNvSpPr txBox="true"/>
          <p:nvPr/>
        </p:nvSpPr>
        <p:spPr>
          <a:xfrm rot="0">
            <a:off x="8567232" y="3262443"/>
            <a:ext cx="3024645" cy="579431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环境隔离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540715" y="3429000"/>
            <a:ext cx="3174808" cy="2713563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50000"/>
              </a:lnSpc>
              <a:spcBef>
                <a:spcPts val="375"/>
              </a:spcBef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将编译和安装过程封装在单独的构建层中，避免污染基础镜像，同时便于后续的维护和更新。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5">
            <a:alphaModFix amt="100000"/>
          </a:blip>
          <a:srcRect/>
          <a:stretch>
            <a:fillRect/>
          </a:stretch>
        </p:blipFill>
        <p:spPr>
          <a:xfrm rot="0">
            <a:off x="9341840" y="1656008"/>
            <a:ext cx="1475427" cy="1475427"/>
          </a:xfrm>
          <a:prstGeom prst="ellipse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6023" y="265328"/>
            <a:ext cx="11239500" cy="914400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300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GPU镜像专用组件集成（CUDA/cuDNN/TensorRT）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537512" y="1664304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name="TextBox 4" id="4"/>
          <p:cNvSpPr txBox="true"/>
          <p:nvPr/>
        </p:nvSpPr>
        <p:spPr>
          <a:xfrm rot="0">
            <a:off x="1300882" y="1463721"/>
            <a:ext cx="6886575" cy="765904"/>
          </a:xfrm>
          <a:prstGeom prst="rect">
            <a:avLst/>
          </a:prstGeom>
          <a:ln/>
        </p:spPr>
        <p:txBody>
          <a:bodyPr anchor="b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版本匹配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00882" y="1998589"/>
            <a:ext cx="6304048" cy="1083679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确保CUDA、cuDNN和TensorRT的版本与目标硬件和应用程序兼容，避免因版本不匹配导致的运行时错误。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537512" y="3384629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name="TextBox 7" id="7"/>
          <p:cNvSpPr txBox="true"/>
          <p:nvPr/>
        </p:nvSpPr>
        <p:spPr>
          <a:xfrm rot="0">
            <a:off x="1300882" y="3182098"/>
            <a:ext cx="6886575" cy="769800"/>
          </a:xfrm>
          <a:prstGeom prst="rect">
            <a:avLst/>
          </a:prstGeom>
          <a:ln/>
        </p:spPr>
        <p:txBody>
          <a:bodyPr anchor="b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容器GPU加速</a:t>
            </a:r>
          </a:p>
        </p:txBody>
      </p:sp>
      <p:sp>
        <p:nvSpPr>
          <p:cNvPr name="AutoShape 8" id="8"/>
          <p:cNvSpPr/>
          <p:nvPr/>
        </p:nvSpPr>
        <p:spPr>
          <a:xfrm rot="0">
            <a:off x="537512" y="5104954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name="TextBox 9" id="9"/>
          <p:cNvSpPr txBox="true"/>
          <p:nvPr/>
        </p:nvSpPr>
        <p:spPr>
          <a:xfrm rot="0">
            <a:off x="1300882" y="4920230"/>
            <a:ext cx="6886575" cy="734184"/>
          </a:xfrm>
          <a:prstGeom prst="rect">
            <a:avLst/>
          </a:prstGeom>
          <a:ln/>
        </p:spPr>
        <p:txBody>
          <a:bodyPr anchor="b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性能优化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54268" y="3768149"/>
            <a:ext cx="6250662" cy="1074439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350">
                <a:solidFill>
                  <a:srgbClr val="222222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集成GPU组件时，必须确保NVIDIA驱动正确安装，并配置nvidia-docker，以实现在容器内的GPU加速支持。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0882" y="5424019"/>
            <a:ext cx="6304048" cy="1092920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根据应用程序需求，调整GPU组件的配置参数，如CUDA的线程块大小和TensorRT的推理优化选项，以最大化性能。</a:t>
            </a:r>
          </a:p>
        </p:txBody>
      </p:sp>
      <p:cxnSp>
        <p:nvCxnSpPr>
          <p:cNvPr name="Connector 12" id="12"/>
          <p:cNvCxnSpPr/>
          <p:nvPr/>
        </p:nvCxnSpPr>
        <p:spPr>
          <a:xfrm>
            <a:off x="856577" y="2403263"/>
            <a:ext cx="0" cy="896335"/>
          </a:xfrm>
          <a:prstGeom prst="line">
            <a:avLst/>
          </a:prstGeom>
          <a:ln w="19050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name="Connector 13" id="13"/>
          <p:cNvCxnSpPr/>
          <p:nvPr/>
        </p:nvCxnSpPr>
        <p:spPr>
          <a:xfrm>
            <a:off x="856577" y="4124852"/>
            <a:ext cx="0" cy="896335"/>
          </a:xfrm>
          <a:prstGeom prst="line">
            <a:avLst/>
          </a:prstGeom>
          <a:ln w="19050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name="TextBox 14" id="14"/>
          <p:cNvSpPr txBox="true"/>
          <p:nvPr/>
        </p:nvSpPr>
        <p:spPr>
          <a:xfrm rot="0">
            <a:off x="688937" y="1685237"/>
            <a:ext cx="335280" cy="596265"/>
          </a:xfrm>
          <a:prstGeom prst="rect">
            <a:avLst/>
          </a:prstGeom>
          <a:ln/>
        </p:spPr>
        <p:txBody>
          <a:bodyPr anchor="ctr" rtlCol="false" lIns="91440" rIns="91440" tIns="45720" bIns="45720" anchorCtr="false" vert="horz"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0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88925" y="3405562"/>
            <a:ext cx="535305" cy="596265"/>
          </a:xfrm>
          <a:prstGeom prst="rect">
            <a:avLst/>
          </a:prstGeom>
          <a:ln/>
        </p:spPr>
        <p:txBody>
          <a:bodyPr anchor="ctr" rtlCol="false" lIns="91440" rIns="91440" tIns="45720" bIns="45720" anchorCtr="false" vert="horz"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0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88925" y="5125887"/>
            <a:ext cx="535305" cy="596265"/>
          </a:xfrm>
          <a:prstGeom prst="rect">
            <a:avLst/>
          </a:prstGeom>
          <a:ln/>
        </p:spPr>
        <p:txBody>
          <a:bodyPr anchor="ctr" rtlCol="false" lIns="91440" rIns="91440" tIns="45720" bIns="45720" anchorCtr="false" vert="horz"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0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3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0">
            <a:off x="7553500" y="1263074"/>
            <a:ext cx="4403230" cy="50101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0">
            <a:off x="4462463" y="2088071"/>
            <a:ext cx="3267075" cy="3267075"/>
          </a:xfrm>
          <a:prstGeom prst="ellipse">
            <a:avLst/>
          </a:prstGeom>
          <a:ln w="57150">
            <a:solidFill>
              <a:schemeClr val="accent1"/>
            </a:solidFill>
            <a:prstDash val="solid"/>
          </a:ln>
        </p:spPr>
      </p:pic>
      <p:sp>
        <p:nvSpPr>
          <p:cNvPr name="TextBox 3" id="3"/>
          <p:cNvSpPr txBox="true"/>
          <p:nvPr/>
        </p:nvSpPr>
        <p:spPr>
          <a:xfrm rot="0">
            <a:off x="742971" y="2306715"/>
            <a:ext cx="3314231" cy="647995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依赖锁定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059848" y="1716027"/>
            <a:ext cx="3794740" cy="1968111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在安装依赖前，创建并激活虚拟环境，隔离应用程序的依赖，避免与系统级依赖冲突。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059848" y="1097369"/>
            <a:ext cx="3314231" cy="622955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96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虚拟环境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059848" y="4019931"/>
            <a:ext cx="3314231" cy="547835"/>
          </a:xfrm>
          <a:prstGeom prst="rect">
            <a:avLst/>
          </a:prstGeom>
          <a:ln/>
        </p:spPr>
        <p:txBody>
          <a:bodyPr anchor="b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12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依赖缓存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59848" y="4565142"/>
            <a:ext cx="3794740" cy="1995832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将`pip`下载的依赖缓存到本地，以便在后续构建中重复使用，减少网络下载时间和带宽消耗。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1071" y="2954711"/>
            <a:ext cx="3656131" cy="2115960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noAutofit/>
          </a:bodyPr>
          <a:lstStyle/>
          <a:p>
            <a:pPr algn="r"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使用`pip`安装依赖时，生成并锁定`requirements.txt`文件，确保每次构建时安装的依赖版本一致，避免因依赖更新导致的兼容性问题。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6023" y="265328"/>
            <a:ext cx="11239500" cy="914400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300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根据requirement.txt进行pip依赖下载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100000"/>
          </a:blip>
          <a:srcRect l="18317" r="18317"/>
          <a:stretch>
            <a:fillRect/>
          </a:stretch>
        </p:blipFill>
        <p:spPr>
          <a:xfrm rot="0">
            <a:off x="640619" y="1239230"/>
            <a:ext cx="2397494" cy="504477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76023" y="265328"/>
            <a:ext cx="11239500" cy="942975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b="true" sz="300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miniconda和cuda的环境变量全局配置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2651850" y="4787018"/>
            <a:ext cx="701468" cy="550104"/>
          </a:xfrm>
          <a:prstGeom prst="rect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AutoShape 5" id="5"/>
          <p:cNvSpPr/>
          <p:nvPr/>
        </p:nvSpPr>
        <p:spPr>
          <a:xfrm rot="0">
            <a:off x="2651850" y="3018088"/>
            <a:ext cx="701468" cy="550104"/>
          </a:xfrm>
          <a:prstGeom prst="rect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AutoShape 6" id="6"/>
          <p:cNvSpPr/>
          <p:nvPr/>
        </p:nvSpPr>
        <p:spPr>
          <a:xfrm rot="0">
            <a:off x="2651850" y="1237957"/>
            <a:ext cx="701468" cy="550104"/>
          </a:xfrm>
          <a:prstGeom prst="rect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TextBox 7" id="7"/>
          <p:cNvSpPr txBox="true"/>
          <p:nvPr/>
        </p:nvSpPr>
        <p:spPr>
          <a:xfrm rot="0">
            <a:off x="3729047" y="1165346"/>
            <a:ext cx="6286500" cy="695325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环境变量设置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29047" y="1788061"/>
            <a:ext cx="8249905" cy="1081445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425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在`Dockerfile`中正确配置`miniconda`和`CUDA`的环境变量，如`PATH`和`LD_LIBRARY_PATH`，确保容器内应用程序能够正确调用这些工具。</a:t>
            </a:r>
          </a:p>
        </p:txBody>
      </p:sp>
      <p:sp>
        <p:nvSpPr>
          <p:cNvPr name="AutoShape 9" id="9"/>
          <p:cNvSpPr/>
          <p:nvPr/>
        </p:nvSpPr>
        <p:spPr>
          <a:xfrm rot="0">
            <a:off x="3086434" y="4787018"/>
            <a:ext cx="550104" cy="550104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AutoShape 10" id="10"/>
          <p:cNvSpPr/>
          <p:nvPr/>
        </p:nvSpPr>
        <p:spPr>
          <a:xfrm rot="0">
            <a:off x="2368630" y="4787018"/>
            <a:ext cx="550104" cy="550104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AutoShape 11" id="11"/>
          <p:cNvSpPr/>
          <p:nvPr/>
        </p:nvSpPr>
        <p:spPr>
          <a:xfrm rot="0">
            <a:off x="3086434" y="3018088"/>
            <a:ext cx="550104" cy="550104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AutoShape 12" id="12"/>
          <p:cNvSpPr/>
          <p:nvPr/>
        </p:nvSpPr>
        <p:spPr>
          <a:xfrm rot="0">
            <a:off x="2368630" y="3018088"/>
            <a:ext cx="550104" cy="550104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AutoShape 13" id="13"/>
          <p:cNvSpPr/>
          <p:nvPr/>
        </p:nvSpPr>
        <p:spPr>
          <a:xfrm rot="0">
            <a:off x="3086434" y="1237957"/>
            <a:ext cx="550104" cy="550104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AutoShape 14" id="14"/>
          <p:cNvSpPr/>
          <p:nvPr/>
        </p:nvSpPr>
        <p:spPr>
          <a:xfrm rot="0">
            <a:off x="2368630" y="1237957"/>
            <a:ext cx="550104" cy="550104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TextBox 15" id="15"/>
          <p:cNvSpPr txBox="true"/>
          <p:nvPr/>
        </p:nvSpPr>
        <p:spPr>
          <a:xfrm rot="0">
            <a:off x="2619589" y="4825850"/>
            <a:ext cx="765990" cy="472440"/>
          </a:xfrm>
          <a:prstGeom prst="rect">
            <a:avLst/>
          </a:prstGeom>
          <a:ln/>
        </p:spPr>
        <p:txBody>
          <a:bodyPr anchor="ctr" rtlCol="false" lIns="91440" rIns="91440" tIns="45720" bIns="45720" anchorCtr="false" vert="horz"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b="true" sz="2325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19589" y="3056920"/>
            <a:ext cx="765990" cy="472440"/>
          </a:xfrm>
          <a:prstGeom prst="rect">
            <a:avLst/>
          </a:prstGeom>
          <a:ln/>
        </p:spPr>
        <p:txBody>
          <a:bodyPr anchor="ctr" rtlCol="false" lIns="91440" rIns="91440" tIns="45720" bIns="45720" anchorCtr="false" vert="horz"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b="true" sz="2325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19589" y="1276789"/>
            <a:ext cx="765990" cy="472440"/>
          </a:xfrm>
          <a:prstGeom prst="rect">
            <a:avLst/>
          </a:prstGeom>
          <a:ln/>
        </p:spPr>
        <p:txBody>
          <a:bodyPr anchor="ctr" rtlCol="false" lIns="91440" rIns="91440" tIns="45720" bIns="45720" anchorCtr="false" vert="horz"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b="true" sz="2325">
                <a:solidFill>
                  <a:srgbClr val="FFFFFF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01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729047" y="2951620"/>
            <a:ext cx="6286500" cy="695325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配置文件管理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729047" y="3574334"/>
            <a:ext cx="8249905" cy="1081445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425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将环境变量配置写入单独的配置文件，如`bashrc`或`profile`，便于后续的维护和修改。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729047" y="4737324"/>
            <a:ext cx="6286500" cy="695325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环境隔离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729047" y="5360039"/>
            <a:ext cx="8249905" cy="1081445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425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为不同的应用程序或服务配置独立的环境变量，避免环境变量冲突，确保容器内各服务的正常运行。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0">
            <a:off x="0" y="0"/>
            <a:ext cx="12192000" cy="6858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20210" y="183325"/>
            <a:ext cx="2899185" cy="1166155"/>
          </a:xfrm>
          <a:prstGeom prst="rect">
            <a:avLst/>
          </a:prstGeom>
          <a:ln/>
        </p:spPr>
        <p:txBody>
          <a:bodyPr anchor="ctr" rtlCol="false" lIns="91440" rIns="91440" tIns="45720" bIns="45720" anchorCtr="false" vert="horz" wrap="square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b="true" sz="5325">
                <a:solidFill>
                  <a:srgbClr val="1F2025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目录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4466" y="1158079"/>
            <a:ext cx="3649213" cy="557380"/>
          </a:xfrm>
          <a:prstGeom prst="rect">
            <a:avLst/>
          </a:prstGeom>
          <a:ln/>
        </p:spPr>
        <p:txBody>
          <a:bodyPr anchor="ctr" rtlCol="false" lIns="91440" rIns="91440" tIns="45720" bIns="45720" anchorCtr="false" vert="horz" wrap="square">
            <a:normAutofit/>
          </a:bodyPr>
          <a:lstStyle/>
          <a:p>
            <a:pPr algn="l">
              <a:lnSpc>
                <a:spcPct val="77000"/>
              </a:lnSpc>
              <a:spcBef>
                <a:spcPct val="0"/>
              </a:spcBef>
            </a:pPr>
            <a:r>
              <a:rPr lang="en-US" b="true" sz="2850">
                <a:solidFill>
                  <a:srgbClr val="505FF2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CONTENTS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06214" y="2076450"/>
            <a:ext cx="847725" cy="1028700"/>
          </a:xfrm>
          <a:prstGeom prst="rect">
            <a:avLst/>
          </a:prstGeom>
          <a:ln/>
        </p:spPr>
        <p:txBody>
          <a:bodyPr anchor="t" rtlCol="false" lIns="0" rIns="0" tIns="0" bIns="0" anchorCtr="false" vert="horz" wrap="none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b="true" sz="6000">
                <a:gradFill>
                  <a:gsLst>
                    <a:gs pos="0">
                      <a:schemeClr val="lt1">
                        <a:alpha val="10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16200000"/>
                </a:gradFill>
                <a:latin typeface="Noto Sans SC"/>
                <a:ea typeface="Noto Sans SC"/>
                <a:cs typeface="Noto Sans SC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934450" y="2376488"/>
            <a:ext cx="2762250" cy="409575"/>
          </a:xfrm>
          <a:prstGeom prst="rect">
            <a:avLst/>
          </a:prstGeom>
          <a:ln/>
        </p:spPr>
        <p:txBody>
          <a:bodyPr anchor="ctr" rtlCol="false" lIns="0" rIns="0" tIns="0" bIns="0" anchorCtr="false" vert="horz" wrap="square">
            <a:sp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21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依赖管理标准化流程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76775" y="2376488"/>
            <a:ext cx="2762250" cy="409575"/>
          </a:xfrm>
          <a:prstGeom prst="rect">
            <a:avLst/>
          </a:prstGeom>
          <a:ln/>
        </p:spPr>
        <p:txBody>
          <a:bodyPr anchor="ctr" rtlCol="false" lIns="0" rIns="0" tIns="0" bIns="0" anchorCtr="false" vert="horz" wrap="square">
            <a:sp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21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基础镜像安全规范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648075" y="2076450"/>
            <a:ext cx="847725" cy="1028700"/>
          </a:xfrm>
          <a:prstGeom prst="rect">
            <a:avLst/>
          </a:prstGeom>
          <a:ln/>
        </p:spPr>
        <p:txBody>
          <a:bodyPr anchor="t" rtlCol="false" lIns="0" rIns="0" tIns="0" bIns="0" anchorCtr="false" vert="horz" wrap="none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b="true" sz="6000">
                <a:gradFill>
                  <a:gsLst>
                    <a:gs pos="0">
                      <a:schemeClr val="lt1">
                        <a:alpha val="100000"/>
                      </a:schemeClr>
                    </a:gs>
                    <a:gs pos="96000">
                      <a:schemeClr val="accent1">
                        <a:alpha val="100000"/>
                      </a:schemeClr>
                    </a:gs>
                  </a:gsLst>
                  <a:lin ang="16200000"/>
                </a:gradFill>
                <a:latin typeface="Noto Sans SC"/>
                <a:ea typeface="Noto Sans SC"/>
                <a:cs typeface="Noto Sans SC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76775" y="3676650"/>
            <a:ext cx="2762250" cy="800100"/>
          </a:xfrm>
          <a:prstGeom prst="rect">
            <a:avLst/>
          </a:prstGeom>
          <a:ln/>
        </p:spPr>
        <p:txBody>
          <a:bodyPr anchor="ctr" rtlCol="false" lIns="0" rIns="0" tIns="0" bIns="0" anchorCtr="false" vert="horz" wrap="square">
            <a:sp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21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ArtGet下载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48075" y="3571875"/>
            <a:ext cx="847725" cy="1028700"/>
          </a:xfrm>
          <a:prstGeom prst="rect">
            <a:avLst/>
          </a:prstGeom>
          <a:ln/>
        </p:spPr>
        <p:txBody>
          <a:bodyPr anchor="t" rtlCol="false" lIns="0" rIns="0" tIns="0" bIns="0" anchorCtr="false" vert="horz" wrap="none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b="true" sz="6000">
                <a:gradFill>
                  <a:gsLst>
                    <a:gs pos="0">
                      <a:schemeClr val="lt1">
                        <a:alpha val="100000"/>
                      </a:schemeClr>
                    </a:gs>
                    <a:gs pos="96000">
                      <a:schemeClr val="accent1">
                        <a:alpha val="100000"/>
                      </a:schemeClr>
                    </a:gs>
                  </a:gsLst>
                  <a:lin ang="16200000"/>
                </a:gradFill>
                <a:latin typeface="Noto Sans SC"/>
                <a:ea typeface="Noto Sans SC"/>
                <a:cs typeface="Noto Sans SC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676775" y="5200650"/>
            <a:ext cx="2762250" cy="800100"/>
          </a:xfrm>
          <a:prstGeom prst="rect">
            <a:avLst/>
          </a:prstGeom>
          <a:ln/>
        </p:spPr>
        <p:txBody>
          <a:bodyPr anchor="ctr" rtlCol="false" lIns="0" rIns="0" tIns="0" bIns="0" anchorCtr="false" vert="horz" wrap="square">
            <a:sp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21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验证镜像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648075" y="5095875"/>
            <a:ext cx="847725" cy="1028700"/>
          </a:xfrm>
          <a:prstGeom prst="rect">
            <a:avLst/>
          </a:prstGeom>
          <a:ln/>
        </p:spPr>
        <p:txBody>
          <a:bodyPr anchor="t" rtlCol="false" lIns="0" rIns="0" tIns="0" bIns="0" anchorCtr="false" vert="horz" wrap="none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b="true" sz="6000">
                <a:gradFill>
                  <a:gsLst>
                    <a:gs pos="0">
                      <a:schemeClr val="lt1">
                        <a:alpha val="10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16200000"/>
                </a:gradFill>
                <a:latin typeface="Noto Sans SC"/>
                <a:ea typeface="Noto Sans SC"/>
                <a:cs typeface="Noto Sans SC"/>
              </a:rPr>
              <a:t>05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34450" y="3676650"/>
            <a:ext cx="2762250" cy="800100"/>
          </a:xfrm>
          <a:prstGeom prst="rect">
            <a:avLst/>
          </a:prstGeom>
          <a:ln/>
        </p:spPr>
        <p:txBody>
          <a:bodyPr anchor="ctr" rtlCol="false" lIns="0" rIns="0" tIns="0" bIns="0" anchorCtr="false" vert="horz" wrap="square">
            <a:sp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21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镜像构建关键步骤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906214" y="3571875"/>
            <a:ext cx="847725" cy="1028700"/>
          </a:xfrm>
          <a:prstGeom prst="rect">
            <a:avLst/>
          </a:prstGeom>
          <a:ln/>
        </p:spPr>
        <p:txBody>
          <a:bodyPr anchor="t" rtlCol="false" lIns="0" rIns="0" tIns="0" bIns="0" anchorCtr="false" vert="horz" wrap="none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b="true" sz="6000">
                <a:gradFill>
                  <a:gsLst>
                    <a:gs pos="0">
                      <a:schemeClr val="lt1">
                        <a:alpha val="10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16200000"/>
                </a:gradFill>
                <a:latin typeface="Noto Sans SC"/>
                <a:ea typeface="Noto Sans SC"/>
                <a:cs typeface="Noto Sans SC"/>
              </a:rPr>
              <a:t>04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6023" y="265328"/>
            <a:ext cx="11239500" cy="914400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300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运行时路径与缓存目录分离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23806" r="23806"/>
          <a:stretch>
            <a:fillRect/>
          </a:stretch>
        </p:blipFill>
        <p:spPr>
          <a:xfrm rot="0">
            <a:off x="548374" y="1306384"/>
            <a:ext cx="2540518" cy="484945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340584" y="1688405"/>
            <a:ext cx="8109936" cy="1151241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将运行时路径和缓存目录分离，如将日志、临时文件和数据缓存分别存储在不同的目录中，以提高容器的可维护性和性能。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40584" y="1249667"/>
            <a:ext cx="7146070" cy="449970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77000"/>
              </a:lnSpc>
            </a:pPr>
            <a:r>
              <a:rPr lang="en-US" b="true" sz="20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路径规划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34188" y="3389806"/>
            <a:ext cx="8109936" cy="1151241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为运行时路径和缓存目录设置不同的权限，确保应用程序能够正常读写，同时防止敏感数据泄露。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34188" y="2951068"/>
            <a:ext cx="7146070" cy="449970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77000"/>
              </a:lnSpc>
            </a:pPr>
            <a:r>
              <a:rPr lang="en-US" b="true" sz="20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权限控制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27792" y="5099311"/>
            <a:ext cx="8109936" cy="1151241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将缓存目录挂载到宿主机的持久化存储中，避免容器重启后数据丢失，同时提高数据的可靠性和可访问性。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27792" y="4660573"/>
            <a:ext cx="7146070" cy="449970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77000"/>
              </a:lnSpc>
            </a:pPr>
            <a:r>
              <a:rPr lang="en-US" b="true" sz="20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持久化存储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3731" y="1707455"/>
            <a:ext cx="8109936" cy="1151241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编写启动脚本，封装容器的启动逻辑，如初始化数据库、加载配置文件和启动应用程序，确保容器启动时能够正确执行这些操作。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100000"/>
          </a:blip>
          <a:srcRect l="30710" r="30710"/>
          <a:stretch>
            <a:fillRect/>
          </a:stretch>
        </p:blipFill>
        <p:spPr>
          <a:xfrm rot="0">
            <a:off x="8969010" y="1328023"/>
            <a:ext cx="2420771" cy="488892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76023" y="265328"/>
            <a:ext cx="11239500" cy="914400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300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容器启动命令（CMD/ENTRYPOINT）定义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03731" y="1268717"/>
            <a:ext cx="7146070" cy="449970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77000"/>
              </a:lnSpc>
            </a:pPr>
            <a:r>
              <a:rPr lang="en-US" b="true" sz="20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启动脚本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7335" y="3427906"/>
            <a:ext cx="8109936" cy="1151241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将启动命令参数化，允许在启动容器时通过命令行参数覆盖默认配置，提高容器的灵活性和可配置性。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7335" y="2989168"/>
            <a:ext cx="7146070" cy="449970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77000"/>
              </a:lnSpc>
            </a:pPr>
            <a:r>
              <a:rPr lang="en-US" b="true" sz="20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命令参数化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0939" y="5118361"/>
            <a:ext cx="8109936" cy="1151241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在启动命令中添加健康检查逻辑，定期检测应用程序的运行状态，确保容器能够及时发现和处理异常情况。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90939" y="4679623"/>
            <a:ext cx="7146070" cy="449970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77000"/>
              </a:lnSpc>
            </a:pPr>
            <a:r>
              <a:rPr lang="en-US" b="true" sz="20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健康检查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35608" y="2016730"/>
            <a:ext cx="3086955" cy="1522429"/>
          </a:xfrm>
          <a:prstGeom prst="rect">
            <a:avLst/>
          </a:prstGeom>
          <a:ln/>
        </p:spPr>
        <p:txBody>
          <a:bodyPr anchor="ctr" rtlCol="false" lIns="91440" rIns="91440" tIns="45720" bIns="45720" anchorCtr="false" vert="horz" wrap="square">
            <a:norm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b="true" sz="8025">
                <a:solidFill>
                  <a:srgbClr val="505FF2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PART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62204" y="3445098"/>
            <a:ext cx="9667591" cy="1587780"/>
          </a:xfrm>
          <a:prstGeom prst="rect">
            <a:avLst/>
          </a:prstGeom>
          <a:ln/>
        </p:spPr>
        <p:txBody>
          <a:bodyPr anchor="t" rtlCol="false" lIns="91440" rIns="91440" tIns="45720" bIns="45720" anchorCtr="false" vert="horz" wrap="square">
            <a:normAutofit/>
          </a:bodyPr>
          <a:lstStyle/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b="true" sz="4275">
                <a:solidFill>
                  <a:srgbClr val="152815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验证镜像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205648" y="2016730"/>
            <a:ext cx="4297680" cy="1522429"/>
          </a:xfrm>
          <a:prstGeom prst="rect">
            <a:avLst/>
          </a:prstGeom>
          <a:ln/>
        </p:spPr>
        <p:txBody>
          <a:bodyPr anchor="ctr" rtlCol="false" lIns="91440" rIns="91440" tIns="45720" bIns="45720" anchorCtr="false" vert="horz" wrap="square">
            <a:normAutofit/>
          </a:bodyPr>
          <a:lstStyle/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b="true" sz="8025">
                <a:solidFill>
                  <a:srgbClr val="505FF2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05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100000"/>
          </a:blip>
          <a:srcRect l="12721" r="12721"/>
          <a:stretch>
            <a:fillRect/>
          </a:stretch>
        </p:blipFill>
        <p:spPr>
          <a:xfrm rot="0">
            <a:off x="622446" y="1487175"/>
            <a:ext cx="2817673" cy="463705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76023" y="265328"/>
            <a:ext cx="11239500" cy="942975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b="true" sz="300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mep构建镜像</a:t>
            </a:r>
          </a:p>
        </p:txBody>
      </p:sp>
      <p:cxnSp>
        <p:nvCxnSpPr>
          <p:cNvPr name="Connector 4" id="4"/>
          <p:cNvCxnSpPr/>
          <p:nvPr/>
        </p:nvCxnSpPr>
        <p:spPr>
          <a:xfrm>
            <a:off x="3939321" y="1483603"/>
            <a:ext cx="0" cy="4629523"/>
          </a:xfrm>
          <a:prstGeom prst="line">
            <a:avLst/>
          </a:prstGeom>
          <a:ln w="19050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name="AutoShape 5" id="5"/>
          <p:cNvSpPr/>
          <p:nvPr/>
        </p:nvSpPr>
        <p:spPr>
          <a:xfrm rot="0">
            <a:off x="3782159" y="1586749"/>
            <a:ext cx="314325" cy="314325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name="AutoShape 6" id="6"/>
          <p:cNvSpPr/>
          <p:nvPr/>
        </p:nvSpPr>
        <p:spPr>
          <a:xfrm rot="0">
            <a:off x="3834546" y="1639137"/>
            <a:ext cx="209550" cy="209550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TextBox 7" id="7"/>
          <p:cNvSpPr txBox="true"/>
          <p:nvPr/>
        </p:nvSpPr>
        <p:spPr>
          <a:xfrm rot="0">
            <a:off x="4186783" y="1844271"/>
            <a:ext cx="7494623" cy="1102160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在mep（Microservice Environment Platform）平台上构建镜像前，需确保开发环境与生产环境的一致性，包括操作系统版本、依赖库版本等，以避免因环境差异导致的构建失败或运行时问题。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186783" y="1360960"/>
            <a:ext cx="6886575" cy="765904"/>
          </a:xfrm>
          <a:prstGeom prst="rect">
            <a:avLst/>
          </a:prstGeom>
          <a:ln/>
        </p:spPr>
        <p:txBody>
          <a:bodyPr anchor="b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环境准备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186783" y="3483832"/>
            <a:ext cx="7494623" cy="1102160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编写高效的Dockerfile，明确基础镜像、依赖安装、应用部署等步骤，并优化构建层以减少镜像体积。同时，建议使用多阶段构建技术，将编译和运行环境分离，提高镜像的轻量性和安全性。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186783" y="3000522"/>
            <a:ext cx="6886575" cy="765904"/>
          </a:xfrm>
          <a:prstGeom prst="rect">
            <a:avLst/>
          </a:prstGeom>
          <a:ln/>
        </p:spPr>
        <p:txBody>
          <a:bodyPr anchor="b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镜像构建脚本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186783" y="5151401"/>
            <a:ext cx="7494623" cy="1102160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在mep平台构建镜像时，需详细记录构建日志，分析每一步的执行情况，及时捕捉错误信息。对于构建失败的情况，需根据日志定位问题，调整Dockerfile或依赖配置，确保构建过程顺利完成。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186783" y="4658564"/>
            <a:ext cx="6886575" cy="765904"/>
          </a:xfrm>
          <a:prstGeom prst="rect">
            <a:avLst/>
          </a:prstGeom>
          <a:ln/>
        </p:spPr>
        <p:txBody>
          <a:bodyPr anchor="b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构建日志分析</a:t>
            </a:r>
          </a:p>
        </p:txBody>
      </p:sp>
      <p:sp>
        <p:nvSpPr>
          <p:cNvPr name="AutoShape 13" id="13"/>
          <p:cNvSpPr/>
          <p:nvPr/>
        </p:nvSpPr>
        <p:spPr>
          <a:xfrm rot="0">
            <a:off x="3782159" y="3226311"/>
            <a:ext cx="314325" cy="314325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name="AutoShape 14" id="14"/>
          <p:cNvSpPr/>
          <p:nvPr/>
        </p:nvSpPr>
        <p:spPr>
          <a:xfrm rot="0">
            <a:off x="3834546" y="3278698"/>
            <a:ext cx="209550" cy="209550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name="AutoShape 15" id="15"/>
          <p:cNvSpPr/>
          <p:nvPr/>
        </p:nvSpPr>
        <p:spPr>
          <a:xfrm rot="0">
            <a:off x="3782159" y="4893879"/>
            <a:ext cx="314325" cy="314325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name="AutoShape 16" id="16"/>
          <p:cNvSpPr/>
          <p:nvPr/>
        </p:nvSpPr>
        <p:spPr>
          <a:xfrm rot="0">
            <a:off x="3834546" y="4946267"/>
            <a:ext cx="209550" cy="209550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rot="0">
            <a:off x="1924988" y="4763818"/>
            <a:ext cx="1439424" cy="1514546"/>
          </a:xfrm>
          <a:custGeom>
            <a:avLst/>
            <a:gdLst/>
            <a:ahLst/>
            <a:cxnLst/>
            <a:rect r="r" b="b" t="t" l="l"/>
            <a:pathLst>
              <a:path h="1468343" w="1439424">
                <a:moveTo>
                  <a:pt x="0" y="0"/>
                </a:moveTo>
                <a:lnTo>
                  <a:pt x="1439424" y="0"/>
                </a:lnTo>
                <a:lnTo>
                  <a:pt x="719712" y="1468343"/>
                </a:lnTo>
                <a:lnTo>
                  <a:pt x="0" y="0"/>
                </a:lnTo>
              </a:path>
            </a:pathLst>
          </a:custGeom>
          <a:solidFill>
            <a:schemeClr val="accent5">
              <a:alpha val="100000"/>
            </a:schemeClr>
          </a:solidFill>
          <a:ln/>
        </p:spPr>
      </p:sp>
      <p:sp>
        <p:nvSpPr>
          <p:cNvPr name="Freeform 3" id="3"/>
          <p:cNvSpPr/>
          <p:nvPr/>
        </p:nvSpPr>
        <p:spPr>
          <a:xfrm rot="0">
            <a:off x="1196727" y="3278035"/>
            <a:ext cx="2895946" cy="1485783"/>
          </a:xfrm>
          <a:custGeom>
            <a:avLst/>
            <a:gdLst/>
            <a:ahLst/>
            <a:cxnLst/>
            <a:rect r="r" b="b" t="t" l="l"/>
            <a:pathLst>
              <a:path h="1485783" w="2895946">
                <a:moveTo>
                  <a:pt x="0" y="0"/>
                </a:moveTo>
                <a:lnTo>
                  <a:pt x="2895946" y="0"/>
                </a:lnTo>
                <a:lnTo>
                  <a:pt x="2167685" y="1485783"/>
                </a:lnTo>
                <a:lnTo>
                  <a:pt x="728261" y="1485783"/>
                </a:lnTo>
                <a:lnTo>
                  <a:pt x="0" y="0"/>
                </a:lnTo>
              </a:path>
            </a:pathLst>
          </a:custGeom>
          <a:solidFill>
            <a:schemeClr val="accent4">
              <a:alpha val="100000"/>
            </a:schemeClr>
          </a:solidFill>
          <a:ln/>
        </p:spPr>
      </p:sp>
      <p:sp>
        <p:nvSpPr>
          <p:cNvPr name="Freeform 4" id="4"/>
          <p:cNvSpPr/>
          <p:nvPr/>
        </p:nvSpPr>
        <p:spPr>
          <a:xfrm rot="0">
            <a:off x="474398" y="1813879"/>
            <a:ext cx="4340604" cy="1473681"/>
          </a:xfrm>
          <a:custGeom>
            <a:avLst/>
            <a:gdLst/>
            <a:ahLst/>
            <a:cxnLst/>
            <a:rect r="r" b="b" t="t" l="l"/>
            <a:pathLst>
              <a:path h="1473681" w="4340604">
                <a:moveTo>
                  <a:pt x="0" y="0"/>
                </a:moveTo>
                <a:lnTo>
                  <a:pt x="4340604" y="0"/>
                </a:lnTo>
                <a:lnTo>
                  <a:pt x="3618275" y="1473681"/>
                </a:lnTo>
                <a:lnTo>
                  <a:pt x="722329" y="1473681"/>
                </a:lnTo>
                <a:lnTo>
                  <a:pt x="0" y="0"/>
                </a:lnTo>
              </a:path>
            </a:pathLst>
          </a:custGeom>
          <a:solidFill>
            <a:schemeClr val="accent1">
              <a:alpha val="100000"/>
            </a:schemeClr>
          </a:solidFill>
          <a:ln/>
        </p:spPr>
      </p:sp>
      <p:sp>
        <p:nvSpPr>
          <p:cNvPr name="AutoShape 5" id="5"/>
          <p:cNvSpPr/>
          <p:nvPr/>
        </p:nvSpPr>
        <p:spPr>
          <a:xfrm rot="0">
            <a:off x="474397" y="1611336"/>
            <a:ext cx="4340606" cy="411071"/>
          </a:xfrm>
          <a:prstGeom prst="ellipse">
            <a:avLst/>
          </a:prstGeom>
          <a:solidFill>
            <a:schemeClr val="accent3">
              <a:alpha val="100000"/>
            </a:schemeClr>
          </a:solidFill>
          <a:ln/>
        </p:spPr>
      </p:sp>
      <p:sp>
        <p:nvSpPr>
          <p:cNvPr name="TextBox 6" id="6"/>
          <p:cNvSpPr txBox="true"/>
          <p:nvPr/>
        </p:nvSpPr>
        <p:spPr>
          <a:xfrm rot="0">
            <a:off x="476023" y="265328"/>
            <a:ext cx="11239500" cy="942975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b="true" sz="300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对特定服务进行验证，成功则发布版本，否则根据报错修改</a:t>
            </a:r>
          </a:p>
        </p:txBody>
      </p:sp>
      <p:sp>
        <p:nvSpPr>
          <p:cNvPr name="Freeform 7" id="7"/>
          <p:cNvSpPr/>
          <p:nvPr/>
        </p:nvSpPr>
        <p:spPr>
          <a:xfrm rot="0">
            <a:off x="2344382" y="2367438"/>
            <a:ext cx="600637" cy="600637"/>
          </a:xfrm>
          <a:custGeom>
            <a:avLst/>
            <a:gdLst/>
            <a:ahLst/>
            <a:cxnLst/>
            <a:rect r="r" b="b" t="t" l="l"/>
            <a:pathLst>
              <a:path h="304800" w="304800">
                <a:moveTo>
                  <a:pt x="288693" y="85468"/>
                </a:moveTo>
                <a:lnTo>
                  <a:pt x="193700" y="180461"/>
                </a:lnTo>
                <a:lnTo>
                  <a:pt x="301971" y="180461"/>
                </a:lnTo>
                <a:cubicBezTo>
                  <a:pt x="303686" y="171298"/>
                  <a:pt x="304800" y="162001"/>
                  <a:pt x="304800" y="152400"/>
                </a:cubicBezTo>
                <a:cubicBezTo>
                  <a:pt x="304800" y="128273"/>
                  <a:pt x="298694" y="105747"/>
                  <a:pt x="288693" y="85468"/>
                </a:cubicBezTo>
                <a:close/>
              </a:path>
              <a:path h="304800" w="304800">
                <a:moveTo>
                  <a:pt x="200549" y="145161"/>
                </a:moveTo>
                <a:lnTo>
                  <a:pt x="278682" y="67066"/>
                </a:lnTo>
                <a:cubicBezTo>
                  <a:pt x="260080" y="39643"/>
                  <a:pt x="232543" y="19241"/>
                  <a:pt x="200549" y="8525"/>
                </a:cubicBezTo>
                <a:lnTo>
                  <a:pt x="200549" y="145161"/>
                </a:lnTo>
                <a:close/>
              </a:path>
              <a:path h="304800" w="304800">
                <a:moveTo>
                  <a:pt x="159525" y="200549"/>
                </a:moveTo>
                <a:lnTo>
                  <a:pt x="237677" y="278721"/>
                </a:lnTo>
                <a:cubicBezTo>
                  <a:pt x="265138" y="260156"/>
                  <a:pt x="285560" y="232581"/>
                  <a:pt x="296275" y="200549"/>
                </a:cubicBezTo>
                <a:lnTo>
                  <a:pt x="159525" y="200549"/>
                </a:lnTo>
                <a:close/>
              </a:path>
              <a:path h="304800" w="304800">
                <a:moveTo>
                  <a:pt x="180432" y="111862"/>
                </a:moveTo>
                <a:lnTo>
                  <a:pt x="180432" y="2829"/>
                </a:lnTo>
                <a:cubicBezTo>
                  <a:pt x="171317" y="1133"/>
                  <a:pt x="162001" y="0"/>
                  <a:pt x="152400" y="0"/>
                </a:cubicBezTo>
                <a:cubicBezTo>
                  <a:pt x="128064" y="0"/>
                  <a:pt x="105366" y="6229"/>
                  <a:pt x="84963" y="16393"/>
                </a:cubicBezTo>
                <a:lnTo>
                  <a:pt x="180432" y="111862"/>
                </a:lnTo>
                <a:close/>
              </a:path>
              <a:path h="304800" w="304800">
                <a:moveTo>
                  <a:pt x="124368" y="193853"/>
                </a:moveTo>
                <a:lnTo>
                  <a:pt x="124368" y="301981"/>
                </a:lnTo>
                <a:cubicBezTo>
                  <a:pt x="133483" y="303686"/>
                  <a:pt x="142799" y="304800"/>
                  <a:pt x="152400" y="304800"/>
                </a:cubicBezTo>
                <a:cubicBezTo>
                  <a:pt x="176508" y="304800"/>
                  <a:pt x="198987" y="298694"/>
                  <a:pt x="219266" y="288722"/>
                </a:cubicBezTo>
                <a:lnTo>
                  <a:pt x="124368" y="193853"/>
                </a:lnTo>
                <a:close/>
              </a:path>
              <a:path h="304800" w="304800">
                <a:moveTo>
                  <a:pt x="104232" y="159763"/>
                </a:moveTo>
                <a:lnTo>
                  <a:pt x="26194" y="237792"/>
                </a:lnTo>
                <a:cubicBezTo>
                  <a:pt x="44758" y="265176"/>
                  <a:pt x="72276" y="285569"/>
                  <a:pt x="104232" y="296285"/>
                </a:cubicBezTo>
                <a:lnTo>
                  <a:pt x="104232" y="159763"/>
                </a:lnTo>
                <a:close/>
              </a:path>
              <a:path h="304800" w="304800">
                <a:moveTo>
                  <a:pt x="2829" y="124368"/>
                </a:moveTo>
                <a:cubicBezTo>
                  <a:pt x="1133" y="133483"/>
                  <a:pt x="0" y="142799"/>
                  <a:pt x="0" y="152400"/>
                </a:cubicBezTo>
                <a:cubicBezTo>
                  <a:pt x="0" y="176584"/>
                  <a:pt x="6144" y="199130"/>
                  <a:pt x="16145" y="219408"/>
                </a:cubicBezTo>
                <a:lnTo>
                  <a:pt x="111195" y="124358"/>
                </a:lnTo>
                <a:lnTo>
                  <a:pt x="2829" y="124358"/>
                </a:lnTo>
                <a:close/>
              </a:path>
              <a:path h="304800" w="304800">
                <a:moveTo>
                  <a:pt x="66637" y="26489"/>
                </a:moveTo>
                <a:cubicBezTo>
                  <a:pt x="39443" y="45053"/>
                  <a:pt x="19183" y="72428"/>
                  <a:pt x="8525" y="104232"/>
                </a:cubicBezTo>
                <a:lnTo>
                  <a:pt x="144389" y="104232"/>
                </a:lnTo>
                <a:lnTo>
                  <a:pt x="66637" y="26489"/>
                </a:lnTo>
              </a:path>
            </a:pathLst>
          </a:custGeom>
          <a:solidFill>
            <a:srgbClr val="FFFFFF">
              <a:alpha val="100000"/>
            </a:srgbClr>
          </a:solidFill>
          <a:ln/>
        </p:spPr>
      </p:sp>
      <p:sp>
        <p:nvSpPr>
          <p:cNvPr name="Freeform 8" id="8"/>
          <p:cNvSpPr/>
          <p:nvPr/>
        </p:nvSpPr>
        <p:spPr>
          <a:xfrm rot="0">
            <a:off x="2419985" y="3796211"/>
            <a:ext cx="449430" cy="449430"/>
          </a:xfrm>
          <a:custGeom>
            <a:avLst/>
            <a:gdLst/>
            <a:ahLst/>
            <a:cxnLst/>
            <a:rect r="r" b="b" t="t" l="l"/>
            <a:pathLst>
              <a:path h="304800" w="304800">
                <a:moveTo>
                  <a:pt x="0" y="209550"/>
                </a:moveTo>
                <a:lnTo>
                  <a:pt x="152410" y="247650"/>
                </a:lnTo>
                <a:lnTo>
                  <a:pt x="304800" y="209550"/>
                </a:lnTo>
                <a:lnTo>
                  <a:pt x="304800" y="247650"/>
                </a:lnTo>
                <a:lnTo>
                  <a:pt x="152410" y="285750"/>
                </a:lnTo>
                <a:lnTo>
                  <a:pt x="0" y="247650"/>
                </a:lnTo>
                <a:close/>
              </a:path>
              <a:path h="304800" w="304800">
                <a:moveTo>
                  <a:pt x="0" y="133350"/>
                </a:moveTo>
                <a:lnTo>
                  <a:pt x="152410" y="171450"/>
                </a:lnTo>
                <a:lnTo>
                  <a:pt x="304800" y="133350"/>
                </a:lnTo>
                <a:lnTo>
                  <a:pt x="304800" y="171450"/>
                </a:lnTo>
                <a:lnTo>
                  <a:pt x="152410" y="209550"/>
                </a:lnTo>
                <a:lnTo>
                  <a:pt x="0" y="171450"/>
                </a:lnTo>
                <a:close/>
              </a:path>
              <a:path h="304800" w="304800">
                <a:moveTo>
                  <a:pt x="0" y="57150"/>
                </a:moveTo>
                <a:lnTo>
                  <a:pt x="152410" y="19050"/>
                </a:lnTo>
                <a:lnTo>
                  <a:pt x="304800" y="57150"/>
                </a:lnTo>
                <a:lnTo>
                  <a:pt x="304800" y="95250"/>
                </a:lnTo>
                <a:lnTo>
                  <a:pt x="152410" y="133350"/>
                </a:lnTo>
                <a:lnTo>
                  <a:pt x="0" y="95250"/>
                </a:lnTo>
              </a:path>
            </a:pathLst>
          </a:custGeom>
          <a:solidFill>
            <a:srgbClr val="FFFFFF">
              <a:alpha val="100000"/>
            </a:srgbClr>
          </a:solidFill>
          <a:ln/>
        </p:spPr>
      </p:sp>
      <p:sp>
        <p:nvSpPr>
          <p:cNvPr name="Freeform 9" id="9"/>
          <p:cNvSpPr/>
          <p:nvPr/>
        </p:nvSpPr>
        <p:spPr>
          <a:xfrm rot="0">
            <a:off x="2510782" y="5187148"/>
            <a:ext cx="267836" cy="267836"/>
          </a:xfrm>
          <a:custGeom>
            <a:avLst/>
            <a:gdLst/>
            <a:ahLst/>
            <a:cxnLst/>
            <a:rect r="r" b="b" t="t" l="l"/>
            <a:pathLst>
              <a:path h="304800" w="304800">
                <a:moveTo>
                  <a:pt x="130883" y="184766"/>
                </a:moveTo>
                <a:lnTo>
                  <a:pt x="35557" y="89516"/>
                </a:lnTo>
                <a:cubicBezTo>
                  <a:pt x="-11849" y="144323"/>
                  <a:pt x="-11849" y="225219"/>
                  <a:pt x="35557" y="280016"/>
                </a:cubicBezTo>
                <a:lnTo>
                  <a:pt x="130883" y="184766"/>
                </a:lnTo>
                <a:close/>
              </a:path>
              <a:path h="304800" w="304800">
                <a:moveTo>
                  <a:pt x="190510" y="39605"/>
                </a:moveTo>
                <a:lnTo>
                  <a:pt x="190510" y="179108"/>
                </a:lnTo>
                <a:lnTo>
                  <a:pt x="91907" y="277749"/>
                </a:lnTo>
                <a:cubicBezTo>
                  <a:pt x="114081" y="294303"/>
                  <a:pt x="141018" y="304800"/>
                  <a:pt x="170783" y="304800"/>
                </a:cubicBezTo>
                <a:cubicBezTo>
                  <a:pt x="244821" y="304800"/>
                  <a:pt x="304800" y="244897"/>
                  <a:pt x="304800" y="170888"/>
                </a:cubicBezTo>
                <a:cubicBezTo>
                  <a:pt x="304810" y="103661"/>
                  <a:pt x="254965" y="49187"/>
                  <a:pt x="190510" y="39605"/>
                </a:cubicBezTo>
                <a:close/>
              </a:path>
              <a:path h="304800" w="304800">
                <a:moveTo>
                  <a:pt x="152400" y="152552"/>
                </a:moveTo>
                <a:lnTo>
                  <a:pt x="152400" y="0"/>
                </a:lnTo>
                <a:cubicBezTo>
                  <a:pt x="110881" y="2572"/>
                  <a:pt x="73371" y="18459"/>
                  <a:pt x="43082" y="43215"/>
                </a:cubicBezTo>
                <a:lnTo>
                  <a:pt x="152400" y="152552"/>
                </a:lnTo>
              </a:path>
            </a:pathLst>
          </a:custGeom>
          <a:solidFill>
            <a:srgbClr val="FFFFFF">
              <a:alpha val="100000"/>
            </a:srgbClr>
          </a:solidFill>
          <a:ln/>
        </p:spPr>
      </p:sp>
      <p:sp>
        <p:nvSpPr>
          <p:cNvPr name="TextBox 10" id="10"/>
          <p:cNvSpPr txBox="true"/>
          <p:nvPr/>
        </p:nvSpPr>
        <p:spPr>
          <a:xfrm rot="0">
            <a:off x="5159777" y="1716541"/>
            <a:ext cx="4078642" cy="538873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12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功能验证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59777" y="2203564"/>
            <a:ext cx="6574227" cy="1040419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在镜像构建完成后，需对特定服务进行功能验证，确保服务能够正常启动并响应请求。验证内容包括API接口的正确性、数据库连接的稳定性以及服务间的通信是否正常。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451952" y="3271800"/>
            <a:ext cx="4078642" cy="538873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120000"/>
              </a:lnSpc>
            </a:pPr>
            <a:r>
              <a:rPr lang="en-US" b="true" sz="2400">
                <a:solidFill>
                  <a:schemeClr val="accent4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性能测试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51952" y="3758823"/>
            <a:ext cx="6574227" cy="1040419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通过压力测试工具（如JMeter或Locust）对服务进行性能测试，验证镜像在高并发场景下的表现。重点关注服务的响应时间、吞吐量以及资源占用情况，确保镜像在实际部署中能够稳定运行。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41282" y="4868004"/>
            <a:ext cx="4078642" cy="538873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120000"/>
              </a:lnSpc>
            </a:pPr>
            <a:r>
              <a:rPr lang="en-US" b="true" sz="2400">
                <a:solidFill>
                  <a:schemeClr val="accent5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错误排查与修复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741282" y="5355026"/>
            <a:ext cx="6574227" cy="1040419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如果验证过程中发现服务无法正常运行，需根据报错信息进行详细排查。常见的错误包括端口冲突、依赖缺失、配置文件错误等，修复后需重新构建镜像并再次验证，直至服务完全符合预期。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0022" y="1548895"/>
            <a:ext cx="6096000" cy="400050"/>
          </a:xfrm>
          <a:prstGeom prst="rect">
            <a:avLst/>
          </a:prstGeom>
          <a:ln/>
        </p:spPr>
        <p:txBody>
          <a:bodyPr anchor="b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77000"/>
              </a:lnSpc>
              <a:spcBef>
                <a:spcPts val="450"/>
              </a:spcBef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持续集成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10022" y="2035241"/>
            <a:ext cx="10882612" cy="852311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将镜像构建和验证流程集成到CI/CD（持续集成/持续交付）管道中，确保每次代码提交后都能自动触发构建和验证。通过自动化工具（如Jenkins或GitLab CI）减少人工干预，提高开发效率。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10022" y="3199129"/>
            <a:ext cx="6096000" cy="400050"/>
          </a:xfrm>
          <a:prstGeom prst="rect">
            <a:avLst/>
          </a:prstGeom>
          <a:ln/>
        </p:spPr>
        <p:txBody>
          <a:bodyPr anchor="b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77000"/>
              </a:lnSpc>
              <a:spcBef>
                <a:spcPts val="450"/>
              </a:spcBef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版本控制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0022" y="3685475"/>
            <a:ext cx="10855050" cy="852311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在mep平台上对每次构建的镜像进行版本管理，记录构建时间、镜像标签以及验证结果。对于验证通过的镜像，标记为可发布版本；对于验证失败的镜像，记录错误日志并通知开发团队进行修复。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0022" y="4849362"/>
            <a:ext cx="6096000" cy="400050"/>
          </a:xfrm>
          <a:prstGeom prst="rect">
            <a:avLst/>
          </a:prstGeom>
          <a:ln/>
        </p:spPr>
        <p:txBody>
          <a:bodyPr anchor="b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77000"/>
              </a:lnSpc>
              <a:spcBef>
                <a:spcPts val="450"/>
              </a:spcBef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回滚机制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0022" y="5335709"/>
            <a:ext cx="10827488" cy="852311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在验证过程中，如果发现新版本镜像存在严重问题，需快速回滚到上一个稳定版本，确保服务不受影响。回滚机制应与CI/CD管道紧密结合，实现一键回滚操作。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76023" y="265328"/>
            <a:ext cx="11239500" cy="914400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300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重复步骤三的流程在再在mep构建且验证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t="9042" b="9042"/>
          <a:stretch>
            <a:fillRect/>
          </a:stretch>
        </p:blipFill>
        <p:spPr>
          <a:xfrm rot="0">
            <a:off x="4462463" y="2088071"/>
            <a:ext cx="3267075" cy="3267075"/>
          </a:xfrm>
          <a:prstGeom prst="ellipse">
            <a:avLst/>
          </a:prstGeom>
          <a:ln w="57150">
            <a:solidFill>
              <a:schemeClr val="accent1"/>
            </a:solidFill>
            <a:prstDash val="solid"/>
          </a:ln>
        </p:spPr>
      </p:pic>
      <p:sp>
        <p:nvSpPr>
          <p:cNvPr name="TextBox 3" id="3"/>
          <p:cNvSpPr txBox="true"/>
          <p:nvPr/>
        </p:nvSpPr>
        <p:spPr>
          <a:xfrm rot="0">
            <a:off x="742971" y="2306715"/>
            <a:ext cx="3314231" cy="647995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镜像优化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059848" y="1716027"/>
            <a:ext cx="3794740" cy="1968111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使用镜像安全扫描工具（如Clair或Trivy）对镜像进行漏洞检测，确保镜像中不包含已知的安全漏洞。对于检测到的高危漏洞，需及时修复并重新构建镜像。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059848" y="1097369"/>
            <a:ext cx="3314231" cy="622955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96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安全扫描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059848" y="4019931"/>
            <a:ext cx="3314231" cy="547835"/>
          </a:xfrm>
          <a:prstGeom prst="rect">
            <a:avLst/>
          </a:prstGeom>
          <a:ln/>
        </p:spPr>
        <p:txBody>
          <a:bodyPr anchor="b" rtlCol="false" lIns="114300" rIns="114300" tIns="57150" bIns="57150" anchorCtr="false" vert="horz" wrap="square">
            <a:noAutofit/>
          </a:bodyPr>
          <a:lstStyle/>
          <a:p>
            <a:pPr>
              <a:lnSpc>
                <a:spcPct val="12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发布流程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59848" y="4565142"/>
            <a:ext cx="3794740" cy="1995832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将验证通过的镜像推送到镜像仓库（如Docker Hub或私有仓库），并按照发布计划进行部署。发布过程中需监控服务的启动情况，确保新版本镜像能够顺利替换旧版本，并对外提供服务。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1071" y="2954711"/>
            <a:ext cx="3656131" cy="2115960"/>
          </a:xfrm>
          <a:prstGeom prst="rect">
            <a:avLst/>
          </a:prstGeom>
          <a:ln/>
        </p:spPr>
        <p:txBody>
          <a:bodyPr anchor="t" rtlCol="false" lIns="114300" rIns="114300" tIns="57150" bIns="57150" anchorCtr="false" vert="horz" wrap="square">
            <a:noAutofit/>
          </a:bodyPr>
          <a:lstStyle/>
          <a:p>
            <a:pPr algn="r"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在打包发布前，对镜像进行优化处理，包括删除不必要的文件、压缩镜像层以及清理缓存。优化后的镜像不仅体积更小，还能提高部署效率，减少资源占用。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6023" y="265328"/>
            <a:ext cx="11239500" cy="914400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300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打包发布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187186" y="3000131"/>
            <a:ext cx="3123730" cy="716174"/>
          </a:xfrm>
          <a:prstGeom prst="rect">
            <a:avLst/>
          </a:prstGeom>
          <a:ln/>
        </p:spPr>
        <p:txBody>
          <a:bodyPr anchor="ctr" rtlCol="false" lIns="91440" rIns="91440" tIns="45720" bIns="45720" anchorCtr="false" vert="horz" wrap="square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b="true" sz="3000">
                <a:solidFill>
                  <a:srgbClr val="000000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感谢观看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322481" y="1600809"/>
            <a:ext cx="6988435" cy="1649151"/>
          </a:xfrm>
          <a:prstGeom prst="rect">
            <a:avLst/>
          </a:prstGeom>
          <a:ln/>
        </p:spPr>
        <p:txBody>
          <a:bodyPr anchor="t" rtlCol="false" lIns="91440" rIns="91440" tIns="45720" bIns="45720" anchorCtr="false" vert="horz" wrap="square">
            <a:normAutofit/>
          </a:bodyPr>
          <a:lstStyle/>
          <a:p>
            <a:pPr algn="r">
              <a:lnSpc>
                <a:spcPct val="96000"/>
              </a:lnSpc>
            </a:pPr>
            <a:r>
              <a:rPr lang="en-US" b="true" sz="8850">
                <a:solidFill>
                  <a:srgbClr val="1F2025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THANKS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35608" y="2016730"/>
            <a:ext cx="3086955" cy="1522429"/>
          </a:xfrm>
          <a:prstGeom prst="rect">
            <a:avLst/>
          </a:prstGeom>
          <a:ln/>
        </p:spPr>
        <p:txBody>
          <a:bodyPr anchor="ctr" rtlCol="false" lIns="91440" rIns="91440" tIns="45720" bIns="45720" anchorCtr="false" vert="horz" wrap="square">
            <a:norm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b="true" sz="8025">
                <a:solidFill>
                  <a:srgbClr val="505FF2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PART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62204" y="3445098"/>
            <a:ext cx="9667591" cy="1587780"/>
          </a:xfrm>
          <a:prstGeom prst="rect">
            <a:avLst/>
          </a:prstGeom>
          <a:ln/>
        </p:spPr>
        <p:txBody>
          <a:bodyPr anchor="t" rtlCol="false" lIns="91440" rIns="91440" tIns="45720" bIns="45720" anchorCtr="false" vert="horz" wrap="square">
            <a:normAutofit/>
          </a:bodyPr>
          <a:lstStyle/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b="true" sz="4275">
                <a:solidFill>
                  <a:srgbClr val="152815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基础镜像安全规范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205648" y="2016730"/>
            <a:ext cx="4297680" cy="1522429"/>
          </a:xfrm>
          <a:prstGeom prst="rect">
            <a:avLst/>
          </a:prstGeom>
          <a:ln/>
        </p:spPr>
        <p:txBody>
          <a:bodyPr anchor="ctr" rtlCol="false" lIns="91440" rIns="91440" tIns="45720" bIns="45720" anchorCtr="false" vert="horz" wrap="square">
            <a:normAutofit/>
          </a:bodyPr>
          <a:lstStyle/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b="true" sz="8025">
                <a:solidFill>
                  <a:srgbClr val="505FF2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6023" y="265328"/>
            <a:ext cx="11239500" cy="914400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300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镜像合规性扫描与签名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828906" y="1179728"/>
            <a:ext cx="5548808" cy="5208952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normAutofit/>
          </a:bodyPr>
          <a:lstStyle/>
          <a:p>
            <a:pPr>
              <a:lnSpc>
                <a:spcPct val="140000"/>
              </a:lnSpc>
            </a:pPr>
            <a:r>
              <a:rPr lang="en-US" b="true" sz="15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镜像合规性扫描</a:t>
            </a:r>
          </a:p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在构建和部署Docker镜像之前，必须进行全面的合规性扫描，以确保镜像中不包含任何已知的安全漏洞或恶意软件。使用工具如Clair、Anchore或Trivy进行自动化扫描，生成详细的报告并标记潜在风险。</a:t>
            </a:r>
          </a:p>
          <a:p>
            <a:pPr>
              <a:lnSpc>
                <a:spcPct val="140000"/>
              </a:lnSpc>
            </a:pPr>
            <a:r>
              <a:rPr lang="en-US" b="true" sz="15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镜像签名</a:t>
            </a:r>
          </a:p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为了确保镜像的完整性和来源可信，应采用数字签名技术对镜像进行签名。使用Docker Content Trust（DCT）或Notary工具，对镜像进行签名和验证，防止镜像在传输或存储过程中被篡改。</a:t>
            </a:r>
          </a:p>
          <a:p>
            <a:pPr>
              <a:lnSpc>
                <a:spcPct val="140000"/>
              </a:lnSpc>
            </a:pPr>
            <a:r>
              <a:rPr lang="en-US" b="true" sz="15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持续监控与更新</a:t>
            </a:r>
          </a:p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镜像的安全扫描和签名应作为持续集成/持续部署（CI/CD）流程的一部分，定期更新扫描规则和签名密钥，确保镜像始终符合最新的安全标准。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100000"/>
          </a:blip>
          <a:srcRect t="17740" b="17740"/>
          <a:stretch>
            <a:fillRect/>
          </a:stretch>
        </p:blipFill>
        <p:spPr>
          <a:xfrm rot="0">
            <a:off x="702758" y="1182984"/>
            <a:ext cx="4663894" cy="250759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100000"/>
          </a:blip>
          <a:srcRect l="170" r="170"/>
          <a:stretch>
            <a:fillRect/>
          </a:stretch>
        </p:blipFill>
        <p:spPr>
          <a:xfrm rot="0">
            <a:off x="702758" y="3881087"/>
            <a:ext cx="4663894" cy="250759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3113" y="1198625"/>
            <a:ext cx="5785425" cy="1940103"/>
          </a:xfrm>
          <a:prstGeom prst="rect">
            <a:avLst/>
          </a:prstGeom>
          <a:ln/>
        </p:spPr>
        <p:txBody>
          <a:bodyPr anchor="b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300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镜像合规性扫描与签名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26452" r="9032"/>
          <a:stretch>
            <a:fillRect/>
          </a:stretch>
        </p:blipFill>
        <p:spPr>
          <a:xfrm rot="0">
            <a:off x="7104897" y="836318"/>
            <a:ext cx="4431023" cy="511134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33113" y="3613762"/>
            <a:ext cx="5785425" cy="1523138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normAutofit/>
          </a:bodyPr>
          <a:lstStyle/>
          <a:p>
            <a:pPr>
              <a:lnSpc>
                <a:spcPct val="140000"/>
              </a:lnSpc>
            </a:pPr>
            <a:r>
              <a:rPr lang="en-US" b="true" sz="15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第三方镜像审查</a:t>
            </a:r>
          </a:p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对于从公共仓库拉取的第三方镜像，应进行额外的审查和签名验证，确保其来源可靠且符合组织内部的安全策略。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738993" y="3493684"/>
            <a:ext cx="3040146" cy="2772169"/>
          </a:xfrm>
          <a:prstGeom prst="rect">
            <a:avLst/>
          </a:prstGeom>
          <a:solidFill>
            <a:schemeClr val="lt2">
              <a:alpha val="100000"/>
            </a:schemeClr>
          </a:solidFill>
          <a:ln/>
        </p:spPr>
      </p:sp>
      <p:sp>
        <p:nvSpPr>
          <p:cNvPr name="TextBox 3" id="3"/>
          <p:cNvSpPr txBox="true"/>
          <p:nvPr/>
        </p:nvSpPr>
        <p:spPr>
          <a:xfrm rot="0">
            <a:off x="476023" y="265328"/>
            <a:ext cx="11239500" cy="914400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300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基础版本锁定策略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34431" y="1493674"/>
            <a:ext cx="5561342" cy="4423901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normAutofit/>
          </a:bodyPr>
          <a:lstStyle/>
          <a:p>
            <a:pPr>
              <a:lnSpc>
                <a:spcPct val="140000"/>
              </a:lnSpc>
            </a:pPr>
            <a:r>
              <a:rPr lang="en-US" b="true" sz="165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版本锁定</a:t>
            </a:r>
          </a:p>
          <a:p>
            <a:pPr>
              <a:lnSpc>
                <a:spcPct val="140000"/>
              </a:lnSpc>
            </a:pPr>
            <a:r>
              <a:rPr lang="en-US" sz="16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在构建Docker镜像时，应明确指定基础镜像的版本号，避免使用“latest”标签，以防止因基础镜像的自动更新而引入不兼容或存在安全漏洞的版本。使用精确的版本号（如“1.168.0.1”）来确保构建的一致性和可重复性。</a:t>
            </a:r>
          </a:p>
          <a:p>
            <a:pPr>
              <a:lnSpc>
                <a:spcPct val="140000"/>
              </a:lnSpc>
            </a:pPr>
            <a:r>
              <a:rPr lang="en-US" b="true" sz="165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版本更新策略</a:t>
            </a:r>
          </a:p>
          <a:p>
            <a:pPr>
              <a:lnSpc>
                <a:spcPct val="140000"/>
              </a:lnSpc>
            </a:pPr>
            <a:r>
              <a:rPr lang="en-US" sz="16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制定严格的基础镜像更新策略，定期检查基础镜像的更新日志和安全公告，确保使用的版本是最新且安全的。同时，建立自动化工具来监控基础镜像的更新，并及时触发重新构建和测试流程。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 rot="0">
            <a:off x="6898504" y="1493674"/>
            <a:ext cx="4586005" cy="44885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35608" y="2016730"/>
            <a:ext cx="3086955" cy="1522429"/>
          </a:xfrm>
          <a:prstGeom prst="rect">
            <a:avLst/>
          </a:prstGeom>
          <a:ln/>
        </p:spPr>
        <p:txBody>
          <a:bodyPr anchor="ctr" rtlCol="false" lIns="91440" rIns="91440" tIns="45720" bIns="45720" anchorCtr="false" vert="horz" wrap="square">
            <a:normAutofit/>
          </a:bodyPr>
          <a:lstStyle/>
          <a:p>
            <a:pPr algn="r">
              <a:lnSpc>
                <a:spcPct val="100000"/>
              </a:lnSpc>
              <a:spcBef>
                <a:spcPts val="375"/>
              </a:spcBef>
            </a:pPr>
            <a:r>
              <a:rPr lang="en-US" b="true" sz="8025">
                <a:solidFill>
                  <a:srgbClr val="505FF2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PART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62204" y="3445098"/>
            <a:ext cx="9667591" cy="1587780"/>
          </a:xfrm>
          <a:prstGeom prst="rect">
            <a:avLst/>
          </a:prstGeom>
          <a:ln/>
        </p:spPr>
        <p:txBody>
          <a:bodyPr anchor="t" rtlCol="false" lIns="91440" rIns="91440" tIns="45720" bIns="45720" anchorCtr="false" vert="horz" wrap="square">
            <a:normAutofit/>
          </a:bodyPr>
          <a:lstStyle/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b="true" sz="4275">
                <a:solidFill>
                  <a:srgbClr val="152815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依赖管理标准化流程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205648" y="2016730"/>
            <a:ext cx="4297680" cy="1522429"/>
          </a:xfrm>
          <a:prstGeom prst="rect">
            <a:avLst/>
          </a:prstGeom>
          <a:ln/>
        </p:spPr>
        <p:txBody>
          <a:bodyPr anchor="ctr" rtlCol="false" lIns="91440" rIns="91440" tIns="45720" bIns="45720" anchorCtr="false" vert="horz" wrap="square">
            <a:normAutofit/>
          </a:bodyPr>
          <a:lstStyle/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b="true" sz="8025">
                <a:solidFill>
                  <a:srgbClr val="505FF2">
                    <a:alpha val="100000"/>
                  </a:srgbClr>
                </a:solidFill>
                <a:latin typeface="Noto Sans SC"/>
                <a:ea typeface="Noto Sans SC"/>
                <a:cs typeface="Noto Sans SC"/>
              </a:rPr>
              <a:t>02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6023" y="265328"/>
            <a:ext cx="11239500" cy="942975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b="true" sz="300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确认服务所需依赖软件和python依赖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592974" y="2169076"/>
            <a:ext cx="3456116" cy="4146148"/>
          </a:xfrm>
          <a:prstGeom prst="roundRect">
            <a:avLst>
              <a:gd fmla="val 7847" name="adj"/>
            </a:avLst>
          </a:prstGeom>
          <a:noFill/>
          <a:ln w="12668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anchor="ctr" rtlCol="false" anchorCtr="false" vert="horz"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  <a:defRPr/>
            </a:pPr>
            <a:endParaRPr lang="en-US" sz="1100"/>
          </a:p>
        </p:txBody>
      </p:sp>
      <p:sp>
        <p:nvSpPr>
          <p:cNvPr name="TextBox 4" id="4"/>
          <p:cNvSpPr txBox="true"/>
          <p:nvPr/>
        </p:nvSpPr>
        <p:spPr>
          <a:xfrm rot="0">
            <a:off x="808710" y="2748604"/>
            <a:ext cx="3024645" cy="579431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全面梳理依赖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3628" y="3345379"/>
            <a:ext cx="3174808" cy="2713563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50000"/>
              </a:lnSpc>
              <a:spcBef>
                <a:spcPts val="375"/>
              </a:spcBef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在项目初期，需详细列出服务运行所需的所有依赖软件和Python包，包括操作系统库、第三方库以及内部开发的模块，确保不遗漏任何关键组件。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 rot="0">
            <a:off x="1583319" y="1148842"/>
            <a:ext cx="1475427" cy="1475427"/>
          </a:xfrm>
          <a:prstGeom prst="ellipse">
            <a:avLst/>
          </a:prstGeom>
        </p:spPr>
      </p:pic>
      <p:sp>
        <p:nvSpPr>
          <p:cNvPr name="AutoShape 7" id="7"/>
          <p:cNvSpPr/>
          <p:nvPr/>
        </p:nvSpPr>
        <p:spPr>
          <a:xfrm rot="0">
            <a:off x="4495337" y="2169076"/>
            <a:ext cx="3456116" cy="4146148"/>
          </a:xfrm>
          <a:prstGeom prst="roundRect">
            <a:avLst>
              <a:gd fmla="val 7847" name="adj"/>
            </a:avLst>
          </a:prstGeom>
          <a:noFill/>
          <a:ln w="12668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anchor="ctr" rtlCol="false" anchorCtr="false" vert="horz"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  <a:defRPr/>
            </a:pPr>
            <a:endParaRPr lang="en-US" sz="1100"/>
          </a:p>
        </p:txBody>
      </p:sp>
      <p:sp>
        <p:nvSpPr>
          <p:cNvPr name="TextBox 8" id="8"/>
          <p:cNvSpPr txBox="true"/>
          <p:nvPr/>
        </p:nvSpPr>
        <p:spPr>
          <a:xfrm rot="0">
            <a:off x="4711072" y="2748604"/>
            <a:ext cx="3024645" cy="579431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版本锁定与兼容性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35991" y="3345379"/>
            <a:ext cx="3174808" cy="2713563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50000"/>
              </a:lnSpc>
              <a:spcBef>
                <a:spcPts val="375"/>
              </a:spcBef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在确认依赖时，需明确每个依赖的具体版本号，并验证其与项目其他组件的兼容性，避免因版本冲突导致运行时错误或性能问题。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alphaModFix amt="100000"/>
          </a:blip>
          <a:srcRect/>
          <a:stretch>
            <a:fillRect/>
          </a:stretch>
        </p:blipFill>
        <p:spPr>
          <a:xfrm rot="0">
            <a:off x="5485681" y="1148842"/>
            <a:ext cx="1475427" cy="1475427"/>
          </a:xfrm>
          <a:prstGeom prst="ellipse">
            <a:avLst/>
          </a:prstGeom>
        </p:spPr>
      </p:pic>
      <p:sp>
        <p:nvSpPr>
          <p:cNvPr name="AutoShape 11" id="11"/>
          <p:cNvSpPr/>
          <p:nvPr/>
        </p:nvSpPr>
        <p:spPr>
          <a:xfrm rot="0">
            <a:off x="8351496" y="2169076"/>
            <a:ext cx="3456116" cy="4146148"/>
          </a:xfrm>
          <a:prstGeom prst="roundRect">
            <a:avLst>
              <a:gd fmla="val 7847" name="adj"/>
            </a:avLst>
          </a:prstGeom>
          <a:noFill/>
          <a:ln w="12668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anchor="ctr" rtlCol="false" anchorCtr="false" vert="horz"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  <a:defRPr/>
            </a:pPr>
            <a:endParaRPr lang="en-US" sz="1100"/>
          </a:p>
        </p:txBody>
      </p:sp>
      <p:sp>
        <p:nvSpPr>
          <p:cNvPr name="TextBox 12" id="12"/>
          <p:cNvSpPr txBox="true"/>
          <p:nvPr/>
        </p:nvSpPr>
        <p:spPr>
          <a:xfrm rot="0">
            <a:off x="8567232" y="2748604"/>
            <a:ext cx="3024645" cy="579431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依赖树分析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492150" y="3345379"/>
            <a:ext cx="3174808" cy="2713563"/>
          </a:xfrm>
          <a:prstGeom prst="rect">
            <a:avLst/>
          </a:prstGeom>
          <a:ln/>
        </p:spPr>
        <p:txBody>
          <a:bodyPr anchor="ctr" rtlCol="false" lIns="114300" rIns="114300" tIns="57150" bIns="57150" anchorCtr="false" vert="horz" wrap="square">
            <a:noAutofit/>
          </a:bodyPr>
          <a:lstStyle/>
          <a:p>
            <a:pPr algn="ctr">
              <a:lnSpc>
                <a:spcPct val="150000"/>
              </a:lnSpc>
              <a:spcBef>
                <a:spcPts val="375"/>
              </a:spcBef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使用工具（如pip deptree）分析依赖树，识别潜在的循环依赖或冗余依赖，优化项目结构，减少镜像体积和构建时间。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5">
            <a:alphaModFix amt="100000"/>
          </a:blip>
          <a:srcRect/>
          <a:stretch>
            <a:fillRect/>
          </a:stretch>
        </p:blipFill>
        <p:spPr>
          <a:xfrm rot="0">
            <a:off x="9341840" y="1148842"/>
            <a:ext cx="1475427" cy="1475427"/>
          </a:xfrm>
          <a:prstGeom prst="ellipse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 dpi="0" rotWithShape="true">
          <a:blip r:embed="rId2">
            <a:alphaModFix amt="100000"/>
          </a:blip>
          <a:srcRect/>
          <a:stretch>
            <a:fillRect b="0" t="0" l="0" r="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6023" y="265328"/>
            <a:ext cx="11239500" cy="914400"/>
          </a:xfrm>
          <a:prstGeom prst="rect">
            <a:avLst/>
          </a:prstGeom>
          <a:ln/>
        </p:spPr>
        <p:txBody>
          <a:bodyPr anchor="ctr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3000">
                <a:solidFill>
                  <a:schemeClr val="dk2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开源火车状态（MA）验证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537512" y="1664304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name="TextBox 4" id="4"/>
          <p:cNvSpPr txBox="true"/>
          <p:nvPr/>
        </p:nvSpPr>
        <p:spPr>
          <a:xfrm rot="0">
            <a:off x="1300882" y="1463721"/>
            <a:ext cx="6886575" cy="765904"/>
          </a:xfrm>
          <a:prstGeom prst="rect">
            <a:avLst/>
          </a:prstGeom>
          <a:ln/>
        </p:spPr>
        <p:txBody>
          <a:bodyPr anchor="b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火车状态检查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00882" y="1998589"/>
            <a:ext cx="6891292" cy="1083679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在引入开源依赖前，需通过MA（Maintenance Activity）验证其当前维护状态，包括最近更新时间、活跃贡献者数量、问题修复频率等，确保依赖的可持续性和安全性。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537512" y="3384629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name="TextBox 7" id="7"/>
          <p:cNvSpPr txBox="true"/>
          <p:nvPr/>
        </p:nvSpPr>
        <p:spPr>
          <a:xfrm rot="0">
            <a:off x="1300882" y="3182098"/>
            <a:ext cx="6886575" cy="769800"/>
          </a:xfrm>
          <a:prstGeom prst="rect">
            <a:avLst/>
          </a:prstGeom>
          <a:ln/>
        </p:spPr>
        <p:txBody>
          <a:bodyPr anchor="b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漏洞扫描与修复</a:t>
            </a:r>
          </a:p>
        </p:txBody>
      </p:sp>
      <p:sp>
        <p:nvSpPr>
          <p:cNvPr name="AutoShape 8" id="8"/>
          <p:cNvSpPr/>
          <p:nvPr/>
        </p:nvSpPr>
        <p:spPr>
          <a:xfrm rot="0">
            <a:off x="537512" y="5104954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/>
        </p:spPr>
      </p:sp>
      <p:sp>
        <p:nvSpPr>
          <p:cNvPr name="TextBox 9" id="9"/>
          <p:cNvSpPr txBox="true"/>
          <p:nvPr/>
        </p:nvSpPr>
        <p:spPr>
          <a:xfrm rot="0">
            <a:off x="1300882" y="4920230"/>
            <a:ext cx="6886575" cy="734184"/>
          </a:xfrm>
          <a:prstGeom prst="rect">
            <a:avLst/>
          </a:prstGeom>
          <a:ln/>
        </p:spPr>
        <p:txBody>
          <a:bodyPr anchor="b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b="true" sz="2400">
                <a:solidFill>
                  <a:schemeClr val="accent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社区支持评估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0882" y="3741456"/>
            <a:ext cx="6891292" cy="1074439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利用漏洞扫描工具（如Snyk、Trivy）对开源依赖进行安全扫描，识别已知漏洞，并及时应用补丁或替换为更安全的替代方案，降低安全风险。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0882" y="5424019"/>
            <a:ext cx="6891292" cy="1092920"/>
          </a:xfrm>
          <a:prstGeom prst="rect">
            <a:avLst/>
          </a:prstGeom>
          <a:ln/>
        </p:spPr>
        <p:txBody>
          <a:bodyPr anchor="t" rtlCol="false" lIns="123825" rIns="57150" tIns="123825" bIns="123825" anchorCtr="false" vert="horz" wrap="square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/>
                <a:ea typeface="Noto Sans SC"/>
                <a:cs typeface="Noto Sans SC"/>
              </a:rPr>
              <a:t>评估开源依赖的社区支持情况，包括文档完整性、社区活跃度、用户反馈等，确保在遇到问题时能够获得及时的技术支持和解决方案。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 rot="0">
            <a:off x="8604472" y="1741145"/>
            <a:ext cx="4421505" cy="4421505"/>
          </a:xfrm>
          <a:prstGeom prst="ellipse">
            <a:avLst/>
          </a:prstGeom>
        </p:spPr>
      </p:pic>
      <p:cxnSp>
        <p:nvCxnSpPr>
          <p:cNvPr name="Connector 13" id="13"/>
          <p:cNvCxnSpPr/>
          <p:nvPr/>
        </p:nvCxnSpPr>
        <p:spPr>
          <a:xfrm>
            <a:off x="856577" y="2403263"/>
            <a:ext cx="0" cy="896335"/>
          </a:xfrm>
          <a:prstGeom prst="line">
            <a:avLst/>
          </a:prstGeom>
          <a:ln w="19050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name="Connector 14" id="14"/>
          <p:cNvCxnSpPr/>
          <p:nvPr/>
        </p:nvCxnSpPr>
        <p:spPr>
          <a:xfrm>
            <a:off x="856577" y="4124852"/>
            <a:ext cx="0" cy="896335"/>
          </a:xfrm>
          <a:prstGeom prst="line">
            <a:avLst/>
          </a:prstGeom>
          <a:ln w="19050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name="TextBox 15" id="15"/>
          <p:cNvSpPr txBox="true"/>
          <p:nvPr/>
        </p:nvSpPr>
        <p:spPr>
          <a:xfrm rot="0">
            <a:off x="688937" y="1685237"/>
            <a:ext cx="335280" cy="596265"/>
          </a:xfrm>
          <a:prstGeom prst="rect">
            <a:avLst/>
          </a:prstGeom>
          <a:ln/>
        </p:spPr>
        <p:txBody>
          <a:bodyPr anchor="ctr" rtlCol="false" lIns="91440" rIns="91440" tIns="45720" bIns="45720" anchorCtr="false" vert="horz"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0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88925" y="3405562"/>
            <a:ext cx="535305" cy="596265"/>
          </a:xfrm>
          <a:prstGeom prst="rect">
            <a:avLst/>
          </a:prstGeom>
          <a:ln/>
        </p:spPr>
        <p:txBody>
          <a:bodyPr anchor="ctr" rtlCol="false" lIns="91440" rIns="91440" tIns="45720" bIns="45720" anchorCtr="false" vert="horz"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0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88925" y="5125887"/>
            <a:ext cx="535305" cy="596265"/>
          </a:xfrm>
          <a:prstGeom prst="rect">
            <a:avLst/>
          </a:prstGeom>
          <a:ln/>
        </p:spPr>
        <p:txBody>
          <a:bodyPr anchor="ctr" rtlCol="false" lIns="91440" rIns="91440" tIns="45720" bIns="45720" anchorCtr="false" vert="horz"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0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222222"/>
      </a:dk1>
      <a:lt1>
        <a:srgbClr val="DDEFFE"/>
      </a:lt1>
      <a:dk2>
        <a:srgbClr val="505FF2"/>
      </a:dk2>
      <a:lt2>
        <a:srgbClr val="CBE8F9"/>
      </a:lt2>
      <a:accent1>
        <a:srgbClr val="505FF2"/>
      </a:accent1>
      <a:accent2>
        <a:srgbClr val="505FF2"/>
      </a:accent2>
      <a:accent3>
        <a:srgbClr val="626FEC"/>
      </a:accent3>
      <a:accent4>
        <a:srgbClr val="535FD3"/>
      </a:accent4>
      <a:accent5>
        <a:srgbClr val="3643C6"/>
      </a:accent5>
      <a:accent6>
        <a:srgbClr val="614FD9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